
<file path=[Content_Types].xml><?xml version="1.0" encoding="utf-8"?>
<Types xmlns="http://schemas.openxmlformats.org/package/2006/content-types">
  <Default Extension="mp3" ContentType="audio/unknown"/>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700" r:id="rId1"/>
  </p:sldMasterIdLst>
  <p:notesMasterIdLst>
    <p:notesMasterId r:id="rId37"/>
  </p:notesMasterIdLst>
  <p:sldIdLst>
    <p:sldId id="8958" r:id="rId2"/>
    <p:sldId id="8959" r:id="rId3"/>
    <p:sldId id="8960" r:id="rId4"/>
    <p:sldId id="567" r:id="rId5"/>
    <p:sldId id="499" r:id="rId6"/>
    <p:sldId id="8969" r:id="rId7"/>
    <p:sldId id="8971" r:id="rId8"/>
    <p:sldId id="8972" r:id="rId9"/>
    <p:sldId id="8970" r:id="rId10"/>
    <p:sldId id="8973" r:id="rId11"/>
    <p:sldId id="8974" r:id="rId12"/>
    <p:sldId id="8975" r:id="rId13"/>
    <p:sldId id="8976" r:id="rId14"/>
    <p:sldId id="8977" r:id="rId15"/>
    <p:sldId id="8978" r:id="rId16"/>
    <p:sldId id="8939" r:id="rId17"/>
    <p:sldId id="8981" r:id="rId18"/>
    <p:sldId id="8982" r:id="rId19"/>
    <p:sldId id="8984" r:id="rId20"/>
    <p:sldId id="8989" r:id="rId21"/>
    <p:sldId id="8990" r:id="rId22"/>
    <p:sldId id="8991" r:id="rId23"/>
    <p:sldId id="8992" r:id="rId24"/>
    <p:sldId id="8994" r:id="rId25"/>
    <p:sldId id="8995" r:id="rId26"/>
    <p:sldId id="8997" r:id="rId27"/>
    <p:sldId id="8942" r:id="rId28"/>
    <p:sldId id="8961" r:id="rId29"/>
    <p:sldId id="9000" r:id="rId30"/>
    <p:sldId id="8998" r:id="rId31"/>
    <p:sldId id="8962" r:id="rId32"/>
    <p:sldId id="8948" r:id="rId33"/>
    <p:sldId id="9001" r:id="rId34"/>
    <p:sldId id="500" r:id="rId35"/>
    <p:sldId id="568" r:id="rId36"/>
  </p:sldIdLst>
  <p:sldSz cx="12192000" cy="6858000"/>
  <p:notesSz cx="6858000" cy="9144000"/>
  <p:custDataLst>
    <p:tags r:id="rId38"/>
  </p:custDataLst>
  <p:defaultTextStyle>
    <a:defPPr>
      <a:defRPr lang="zh-CN"/>
    </a:defPPr>
    <a:lvl1pPr marL="0" algn="l" defTabSz="914332" rtl="0" eaLnBrk="1" latinLnBrk="0" hangingPunct="1">
      <a:defRPr sz="1867" kern="1200">
        <a:solidFill>
          <a:schemeClr val="tx1"/>
        </a:solidFill>
        <a:latin typeface="+mn-lt"/>
        <a:ea typeface="+mn-ea"/>
        <a:cs typeface="+mn-cs"/>
      </a:defRPr>
    </a:lvl1pPr>
    <a:lvl2pPr marL="457167" algn="l" defTabSz="914332" rtl="0" eaLnBrk="1" latinLnBrk="0" hangingPunct="1">
      <a:defRPr sz="1867" kern="1200">
        <a:solidFill>
          <a:schemeClr val="tx1"/>
        </a:solidFill>
        <a:latin typeface="+mn-lt"/>
        <a:ea typeface="+mn-ea"/>
        <a:cs typeface="+mn-cs"/>
      </a:defRPr>
    </a:lvl2pPr>
    <a:lvl3pPr marL="914332" algn="l" defTabSz="914332" rtl="0" eaLnBrk="1" latinLnBrk="0" hangingPunct="1">
      <a:defRPr sz="1867" kern="1200">
        <a:solidFill>
          <a:schemeClr val="tx1"/>
        </a:solidFill>
        <a:latin typeface="+mn-lt"/>
        <a:ea typeface="+mn-ea"/>
        <a:cs typeface="+mn-cs"/>
      </a:defRPr>
    </a:lvl3pPr>
    <a:lvl4pPr marL="1371498" algn="l" defTabSz="914332" rtl="0" eaLnBrk="1" latinLnBrk="0" hangingPunct="1">
      <a:defRPr sz="1867" kern="1200">
        <a:solidFill>
          <a:schemeClr val="tx1"/>
        </a:solidFill>
        <a:latin typeface="+mn-lt"/>
        <a:ea typeface="+mn-ea"/>
        <a:cs typeface="+mn-cs"/>
      </a:defRPr>
    </a:lvl4pPr>
    <a:lvl5pPr marL="1828664" algn="l" defTabSz="914332" rtl="0" eaLnBrk="1" latinLnBrk="0" hangingPunct="1">
      <a:defRPr sz="1867" kern="1200">
        <a:solidFill>
          <a:schemeClr val="tx1"/>
        </a:solidFill>
        <a:latin typeface="+mn-lt"/>
        <a:ea typeface="+mn-ea"/>
        <a:cs typeface="+mn-cs"/>
      </a:defRPr>
    </a:lvl5pPr>
    <a:lvl6pPr marL="2285830" algn="l" defTabSz="914332" rtl="0" eaLnBrk="1" latinLnBrk="0" hangingPunct="1">
      <a:defRPr sz="1867" kern="1200">
        <a:solidFill>
          <a:schemeClr val="tx1"/>
        </a:solidFill>
        <a:latin typeface="+mn-lt"/>
        <a:ea typeface="+mn-ea"/>
        <a:cs typeface="+mn-cs"/>
      </a:defRPr>
    </a:lvl6pPr>
    <a:lvl7pPr marL="2742994" algn="l" defTabSz="914332" rtl="0" eaLnBrk="1" latinLnBrk="0" hangingPunct="1">
      <a:defRPr sz="1867" kern="1200">
        <a:solidFill>
          <a:schemeClr val="tx1"/>
        </a:solidFill>
        <a:latin typeface="+mn-lt"/>
        <a:ea typeface="+mn-ea"/>
        <a:cs typeface="+mn-cs"/>
      </a:defRPr>
    </a:lvl7pPr>
    <a:lvl8pPr marL="3200160" algn="l" defTabSz="914332" rtl="0" eaLnBrk="1" latinLnBrk="0" hangingPunct="1">
      <a:defRPr sz="1867" kern="1200">
        <a:solidFill>
          <a:schemeClr val="tx1"/>
        </a:solidFill>
        <a:latin typeface="+mn-lt"/>
        <a:ea typeface="+mn-ea"/>
        <a:cs typeface="+mn-cs"/>
      </a:defRPr>
    </a:lvl8pPr>
    <a:lvl9pPr marL="3657327" algn="l" defTabSz="914332" rtl="0" eaLnBrk="1" latinLnBrk="0" hangingPunct="1">
      <a:defRPr sz="1867"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B0ED8267-56C6-4C21-BF8B-3E6A0D8B1DBD}">
          <p14:sldIdLst>
            <p14:sldId id="8958"/>
            <p14:sldId id="8959"/>
            <p14:sldId id="8960"/>
            <p14:sldId id="567"/>
          </p14:sldIdLst>
        </p14:section>
        <p14:section name="无标题节" id="{2C6A4CDC-DBF2-42D2-AECA-BE47F5BD8174}">
          <p14:sldIdLst>
            <p14:sldId id="499"/>
            <p14:sldId id="8969"/>
            <p14:sldId id="8971"/>
            <p14:sldId id="8972"/>
            <p14:sldId id="8970"/>
            <p14:sldId id="8973"/>
            <p14:sldId id="8974"/>
            <p14:sldId id="8975"/>
            <p14:sldId id="8976"/>
            <p14:sldId id="8977"/>
            <p14:sldId id="8978"/>
            <p14:sldId id="8939"/>
            <p14:sldId id="8981"/>
            <p14:sldId id="8982"/>
            <p14:sldId id="8984"/>
            <p14:sldId id="8989"/>
            <p14:sldId id="8990"/>
            <p14:sldId id="8991"/>
            <p14:sldId id="8992"/>
            <p14:sldId id="8994"/>
            <p14:sldId id="8995"/>
            <p14:sldId id="8997"/>
            <p14:sldId id="8942"/>
            <p14:sldId id="8961"/>
            <p14:sldId id="9000"/>
            <p14:sldId id="8998"/>
            <p14:sldId id="8962"/>
            <p14:sldId id="8948"/>
            <p14:sldId id="9001"/>
            <p14:sldId id="500"/>
            <p14:sldId id="568"/>
          </p14:sldIdLst>
        </p14:section>
      </p14:sectionLst>
    </p:ext>
    <p:ext uri="{EFAFB233-063F-42B5-8137-9DF3F51BA10A}">
      <p15:sldGuideLst xmlns:p15="http://schemas.microsoft.com/office/powerpoint/2012/main" xmlns="">
        <p15:guide id="1" orient="horz" pos="3787" userDrawn="1">
          <p15:clr>
            <a:srgbClr val="A4A3A4"/>
          </p15:clr>
        </p15:guide>
        <p15:guide id="2" pos="644" userDrawn="1">
          <p15:clr>
            <a:srgbClr val="A4A3A4"/>
          </p15:clr>
        </p15:guide>
        <p15:guide id="3" pos="9596" userDrawn="1">
          <p15:clr>
            <a:srgbClr val="A4A3A4"/>
          </p15:clr>
        </p15:guide>
        <p15:guide id="4" orient="horz" pos="4876" userDrawn="1">
          <p15:clr>
            <a:srgbClr val="A4A3A4"/>
          </p15:clr>
        </p15:guide>
        <p15:guide id="5" orient="horz" pos="1368" userDrawn="1">
          <p15:clr>
            <a:srgbClr val="A4A3A4"/>
          </p15:clr>
        </p15:guide>
        <p15:guide id="6" orient="horz" pos="278" userDrawn="1">
          <p15:clr>
            <a:srgbClr val="A4A3A4"/>
          </p15:clr>
        </p15:guide>
        <p15:guide id="7" orient="horz" pos="5480" userDrawn="1">
          <p15:clr>
            <a:srgbClr val="A4A3A4"/>
          </p15:clr>
        </p15:guide>
        <p15:guide id="8" pos="5120" userDrawn="1">
          <p15:clr>
            <a:srgbClr val="A4A3A4"/>
          </p15:clr>
        </p15:guide>
        <p15:guide id="9" orient="horz" pos="2659" userDrawn="1">
          <p15:clr>
            <a:srgbClr val="A4A3A4"/>
          </p15:clr>
        </p15:guide>
        <p15:guide id="11" orient="horz" pos="1933" userDrawn="1">
          <p15:clr>
            <a:srgbClr val="A4A3A4"/>
          </p15:clr>
        </p15:guide>
        <p15:guide id="12" orient="horz" pos="2840" userDrawn="1">
          <p15:clr>
            <a:srgbClr val="A4A3A4"/>
          </p15:clr>
        </p15:guide>
        <p15:guide id="13" orient="horz" pos="3657" userDrawn="1">
          <p15:clr>
            <a:srgbClr val="A4A3A4"/>
          </p15:clr>
        </p15:guide>
        <p15:guide id="14" orient="horz" pos="1049" userDrawn="1">
          <p15:clr>
            <a:srgbClr val="A4A3A4"/>
          </p15:clr>
        </p15:guide>
        <p15:guide id="15" orient="horz" pos="4111" userDrawn="1">
          <p15:clr>
            <a:srgbClr val="A4A3A4"/>
          </p15:clr>
        </p15:guide>
        <p15:guide id="16" orient="horz" userDrawn="1">
          <p15:clr>
            <a:srgbClr val="A4A3A4"/>
          </p15:clr>
        </p15:guide>
        <p15:guide id="17" orient="horz" pos="2931" userDrawn="1">
          <p15:clr>
            <a:srgbClr val="A4A3A4"/>
          </p15:clr>
        </p15:guide>
        <p15:guide id="18" pos="483" userDrawn="1">
          <p15:clr>
            <a:srgbClr val="A4A3A4"/>
          </p15:clr>
        </p15:guide>
        <p15:guide id="19" pos="7197" userDrawn="1">
          <p15:clr>
            <a:srgbClr val="A4A3A4"/>
          </p15:clr>
        </p15:guide>
        <p15:guide id="20"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dministrator" initials="A" lastIdx="1"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93E34"/>
    <a:srgbClr val="EEE9D9"/>
    <a:srgbClr val="D51523"/>
    <a:srgbClr val="E80013"/>
    <a:srgbClr val="ED0012"/>
    <a:srgbClr val="46CEAE"/>
    <a:srgbClr val="202A36"/>
    <a:srgbClr val="0E96C6"/>
    <a:srgbClr val="57C6CF"/>
    <a:srgbClr val="568D1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676" autoAdjust="0"/>
    <p:restoredTop sz="86034" autoAdjust="0"/>
  </p:normalViewPr>
  <p:slideViewPr>
    <p:cSldViewPr snapToGrid="0" showGuides="1">
      <p:cViewPr>
        <p:scale>
          <a:sx n="64" d="100"/>
          <a:sy n="64" d="100"/>
        </p:scale>
        <p:origin x="-750" y="138"/>
      </p:cViewPr>
      <p:guideLst>
        <p:guide orient="horz" pos="3787"/>
        <p:guide orient="horz" pos="4876"/>
        <p:guide orient="horz" pos="1368"/>
        <p:guide orient="horz" pos="278"/>
        <p:guide orient="horz" pos="5480"/>
        <p:guide orient="horz" pos="2659"/>
        <p:guide orient="horz" pos="1933"/>
        <p:guide orient="horz" pos="2840"/>
        <p:guide orient="horz" pos="3657"/>
        <p:guide orient="horz" pos="1049"/>
        <p:guide orient="horz" pos="4111"/>
        <p:guide orient="horz"/>
        <p:guide orient="horz" pos="2931"/>
        <p:guide pos="644"/>
        <p:guide pos="9596"/>
        <p:guide pos="5120"/>
        <p:guide pos="483"/>
        <p:guide pos="7197"/>
        <p:guide pos="3840"/>
      </p:guideLst>
    </p:cSldViewPr>
  </p:slideViewPr>
  <p:notesTextViewPr>
    <p:cViewPr>
      <p:scale>
        <a:sx n="1" d="1"/>
        <a:sy n="1" d="1"/>
      </p:scale>
      <p:origin x="0" y="0"/>
    </p:cViewPr>
  </p:notesTextViewPr>
  <p:sorterViewPr>
    <p:cViewPr>
      <p:scale>
        <a:sx n="150" d="100"/>
        <a:sy n="15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commentAuthors" Target="commentAuthor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gs" Target="tags/tag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40BBE0A-3A3E-48C8-A6BA-D9AF78B034BC}" type="doc">
      <dgm:prSet loTypeId="urn:microsoft.com/office/officeart/2005/8/layout/orgChart1" loCatId="hierarchy" qsTypeId="urn:microsoft.com/office/officeart/2005/8/quickstyle/simple1" qsCatId="simple" csTypeId="urn:microsoft.com/office/officeart/2005/8/colors/accent1_2" csCatId="accent1"/>
      <dgm:spPr/>
    </dgm:pt>
    <dgm:pt modelId="{2FC9EDD2-C54D-4B6F-A183-C7460CA32F45}">
      <dgm:prSet/>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b="1" i="0" u="none" strike="noStrike" cap="none" normalizeH="0" baseline="0" smtClean="0">
              <a:ln>
                <a:noFill/>
              </a:ln>
              <a:solidFill>
                <a:schemeClr val="tx1"/>
              </a:solidFill>
              <a:effectLst/>
              <a:latin typeface="Arial" charset="0"/>
              <a:ea typeface="宋体" pitchFamily="2" charset="-122"/>
            </a:rPr>
            <a:t>劳动关系</a:t>
          </a:r>
          <a:endParaRPr kumimoji="0" lang="zh-CN" altLang="en-US" b="1" i="0" u="none" strike="noStrike" cap="none" normalizeH="0" baseline="0" smtClean="0">
            <a:ln>
              <a:noFill/>
            </a:ln>
            <a:solidFill>
              <a:schemeClr val="tx1"/>
            </a:solidFill>
            <a:effectLst/>
            <a:latin typeface="Arial" charset="0"/>
            <a:ea typeface="宋体" pitchFamily="2" charset="-122"/>
          </a:endParaRPr>
        </a:p>
      </dgm:t>
    </dgm:pt>
    <dgm:pt modelId="{21D8C25D-708C-4065-940F-84C0954B758E}" type="parTrans" cxnId="{DC13AF9D-DBDE-4803-BF6D-D3061D67A4BA}">
      <dgm:prSet/>
      <dgm:spPr/>
    </dgm:pt>
    <dgm:pt modelId="{DD8969B3-54C3-46C8-9D6B-8EA46DFE563B}" type="sibTrans" cxnId="{DC13AF9D-DBDE-4803-BF6D-D3061D67A4BA}">
      <dgm:prSet/>
      <dgm:spPr/>
    </dgm:pt>
    <dgm:pt modelId="{31943102-F19D-4BFB-BD03-2970DB1E97AE}">
      <dgm:prSet/>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b="1" i="0" u="none" strike="noStrike" cap="none" normalizeH="0" baseline="0" smtClean="0">
              <a:ln>
                <a:noFill/>
              </a:ln>
              <a:solidFill>
                <a:schemeClr val="tx1"/>
              </a:solidFill>
              <a:effectLst/>
              <a:latin typeface="Arial" charset="0"/>
              <a:ea typeface="宋体" pitchFamily="2" charset="-122"/>
            </a:rPr>
            <a:t>劳动合同关系</a:t>
          </a:r>
          <a:endParaRPr kumimoji="0" lang="zh-CN" altLang="en-US" b="1" i="0" u="none" strike="noStrike" cap="none" normalizeH="0" baseline="0" smtClean="0">
            <a:ln>
              <a:noFill/>
            </a:ln>
            <a:solidFill>
              <a:schemeClr val="tx1"/>
            </a:solidFill>
            <a:effectLst/>
            <a:latin typeface="Arial" charset="0"/>
            <a:ea typeface="宋体" pitchFamily="2" charset="-122"/>
          </a:endParaRPr>
        </a:p>
      </dgm:t>
    </dgm:pt>
    <dgm:pt modelId="{859B9DDA-C722-4CD6-AC60-3B7328D0BC0D}" type="parTrans" cxnId="{A7B86527-6D1C-445B-B1BF-DF4F0A774BAB}">
      <dgm:prSet/>
      <dgm:spPr/>
    </dgm:pt>
    <dgm:pt modelId="{5208B32F-BFCE-4D5C-9DB2-A61D031FCD59}" type="sibTrans" cxnId="{A7B86527-6D1C-445B-B1BF-DF4F0A774BAB}">
      <dgm:prSet/>
      <dgm:spPr/>
    </dgm:pt>
    <dgm:pt modelId="{12D13571-B37C-4757-85BD-DF1694AB20C0}">
      <dgm:prSet/>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b="1" i="0" u="none" strike="noStrike" cap="none" normalizeH="0" baseline="0" smtClean="0">
              <a:ln>
                <a:noFill/>
              </a:ln>
              <a:solidFill>
                <a:schemeClr val="tx1"/>
              </a:solidFill>
              <a:effectLst/>
              <a:latin typeface="Arial" charset="0"/>
              <a:ea typeface="宋体" pitchFamily="2" charset="-122"/>
            </a:rPr>
            <a:t>事实劳动关系</a:t>
          </a:r>
          <a:endParaRPr kumimoji="0" lang="zh-CN" altLang="en-US" b="1" i="0" u="none" strike="noStrike" cap="none" normalizeH="0" baseline="0" smtClean="0">
            <a:ln>
              <a:noFill/>
            </a:ln>
            <a:solidFill>
              <a:schemeClr val="tx1"/>
            </a:solidFill>
            <a:effectLst/>
            <a:latin typeface="Arial" charset="0"/>
            <a:ea typeface="宋体" pitchFamily="2" charset="-122"/>
          </a:endParaRPr>
        </a:p>
      </dgm:t>
    </dgm:pt>
    <dgm:pt modelId="{598B0424-8DD9-4745-BE04-E6E143481778}" type="parTrans" cxnId="{29119CA1-D0D7-4698-B8A4-A8A617F5CB5C}">
      <dgm:prSet/>
      <dgm:spPr/>
    </dgm:pt>
    <dgm:pt modelId="{885E982D-3BE2-47CB-9BD7-3272D4CDFBD1}" type="sibTrans" cxnId="{29119CA1-D0D7-4698-B8A4-A8A617F5CB5C}">
      <dgm:prSet/>
      <dgm:spPr/>
    </dgm:pt>
    <dgm:pt modelId="{C58FBE78-D50C-4C1E-8B36-7B4CCC194922}" type="pres">
      <dgm:prSet presAssocID="{740BBE0A-3A3E-48C8-A6BA-D9AF78B034BC}" presName="hierChild1" presStyleCnt="0">
        <dgm:presLayoutVars>
          <dgm:orgChart val="1"/>
          <dgm:chPref val="1"/>
          <dgm:dir/>
          <dgm:animOne val="branch"/>
          <dgm:animLvl val="lvl"/>
          <dgm:resizeHandles/>
        </dgm:presLayoutVars>
      </dgm:prSet>
      <dgm:spPr/>
    </dgm:pt>
    <dgm:pt modelId="{E7BC2769-9E9C-4628-9453-343EEDA43CA3}" type="pres">
      <dgm:prSet presAssocID="{2FC9EDD2-C54D-4B6F-A183-C7460CA32F45}" presName="hierRoot1" presStyleCnt="0">
        <dgm:presLayoutVars>
          <dgm:hierBranch/>
        </dgm:presLayoutVars>
      </dgm:prSet>
      <dgm:spPr/>
    </dgm:pt>
    <dgm:pt modelId="{4DFBD28B-D30B-4877-8981-0BD2213EBF85}" type="pres">
      <dgm:prSet presAssocID="{2FC9EDD2-C54D-4B6F-A183-C7460CA32F45}" presName="rootComposite1" presStyleCnt="0"/>
      <dgm:spPr/>
    </dgm:pt>
    <dgm:pt modelId="{8BF618F0-DBE0-4D84-9D27-0B5A207BC761}" type="pres">
      <dgm:prSet presAssocID="{2FC9EDD2-C54D-4B6F-A183-C7460CA32F45}" presName="rootText1" presStyleLbl="node0" presStyleIdx="0" presStyleCnt="1">
        <dgm:presLayoutVars>
          <dgm:chPref val="3"/>
        </dgm:presLayoutVars>
      </dgm:prSet>
      <dgm:spPr/>
    </dgm:pt>
    <dgm:pt modelId="{3A0181FC-7A2D-4A10-A013-98298788B2CD}" type="pres">
      <dgm:prSet presAssocID="{2FC9EDD2-C54D-4B6F-A183-C7460CA32F45}" presName="rootConnector1" presStyleLbl="node1" presStyleIdx="0" presStyleCnt="0"/>
      <dgm:spPr/>
    </dgm:pt>
    <dgm:pt modelId="{8A50A89C-D403-47A2-A262-DD9D7771C36C}" type="pres">
      <dgm:prSet presAssocID="{2FC9EDD2-C54D-4B6F-A183-C7460CA32F45}" presName="hierChild2" presStyleCnt="0"/>
      <dgm:spPr/>
    </dgm:pt>
    <dgm:pt modelId="{E6691659-0A49-4525-84D5-C550CFC534F7}" type="pres">
      <dgm:prSet presAssocID="{859B9DDA-C722-4CD6-AC60-3B7328D0BC0D}" presName="Name35" presStyleLbl="parChTrans1D2" presStyleIdx="0" presStyleCnt="2"/>
      <dgm:spPr/>
    </dgm:pt>
    <dgm:pt modelId="{742C3131-5E84-4041-951C-0069F517C401}" type="pres">
      <dgm:prSet presAssocID="{31943102-F19D-4BFB-BD03-2970DB1E97AE}" presName="hierRoot2" presStyleCnt="0">
        <dgm:presLayoutVars>
          <dgm:hierBranch/>
        </dgm:presLayoutVars>
      </dgm:prSet>
      <dgm:spPr/>
    </dgm:pt>
    <dgm:pt modelId="{CFD2ABE7-39D7-4027-A4AF-42B350A9E80D}" type="pres">
      <dgm:prSet presAssocID="{31943102-F19D-4BFB-BD03-2970DB1E97AE}" presName="rootComposite" presStyleCnt="0"/>
      <dgm:spPr/>
    </dgm:pt>
    <dgm:pt modelId="{7FE34348-CC4A-41AF-B8F1-9328AA771F1C}" type="pres">
      <dgm:prSet presAssocID="{31943102-F19D-4BFB-BD03-2970DB1E97AE}" presName="rootText" presStyleLbl="node2" presStyleIdx="0" presStyleCnt="2">
        <dgm:presLayoutVars>
          <dgm:chPref val="3"/>
        </dgm:presLayoutVars>
      </dgm:prSet>
      <dgm:spPr/>
    </dgm:pt>
    <dgm:pt modelId="{658CFFDC-6C11-4DF2-9F52-74F7E28CEBED}" type="pres">
      <dgm:prSet presAssocID="{31943102-F19D-4BFB-BD03-2970DB1E97AE}" presName="rootConnector" presStyleLbl="node2" presStyleIdx="0" presStyleCnt="2"/>
      <dgm:spPr/>
    </dgm:pt>
    <dgm:pt modelId="{82FAAEB2-55D1-428F-B212-573317D45F97}" type="pres">
      <dgm:prSet presAssocID="{31943102-F19D-4BFB-BD03-2970DB1E97AE}" presName="hierChild4" presStyleCnt="0"/>
      <dgm:spPr/>
    </dgm:pt>
    <dgm:pt modelId="{BEDC0ED6-B856-4F49-AECC-FE7332C2C5C7}" type="pres">
      <dgm:prSet presAssocID="{31943102-F19D-4BFB-BD03-2970DB1E97AE}" presName="hierChild5" presStyleCnt="0"/>
      <dgm:spPr/>
    </dgm:pt>
    <dgm:pt modelId="{78404992-FBF5-4402-A196-8790DA2D36AF}" type="pres">
      <dgm:prSet presAssocID="{598B0424-8DD9-4745-BE04-E6E143481778}" presName="Name35" presStyleLbl="parChTrans1D2" presStyleIdx="1" presStyleCnt="2"/>
      <dgm:spPr/>
    </dgm:pt>
    <dgm:pt modelId="{D5118E39-5757-4F0D-9EB0-87BF4B610065}" type="pres">
      <dgm:prSet presAssocID="{12D13571-B37C-4757-85BD-DF1694AB20C0}" presName="hierRoot2" presStyleCnt="0">
        <dgm:presLayoutVars>
          <dgm:hierBranch/>
        </dgm:presLayoutVars>
      </dgm:prSet>
      <dgm:spPr/>
    </dgm:pt>
    <dgm:pt modelId="{B10B2926-D500-47D9-8F80-BFDFB2C850EB}" type="pres">
      <dgm:prSet presAssocID="{12D13571-B37C-4757-85BD-DF1694AB20C0}" presName="rootComposite" presStyleCnt="0"/>
      <dgm:spPr/>
    </dgm:pt>
    <dgm:pt modelId="{9688E1EA-E8CA-43A7-980A-974103B1EE52}" type="pres">
      <dgm:prSet presAssocID="{12D13571-B37C-4757-85BD-DF1694AB20C0}" presName="rootText" presStyleLbl="node2" presStyleIdx="1" presStyleCnt="2">
        <dgm:presLayoutVars>
          <dgm:chPref val="3"/>
        </dgm:presLayoutVars>
      </dgm:prSet>
      <dgm:spPr/>
    </dgm:pt>
    <dgm:pt modelId="{091E60F7-526D-4D71-BD28-CEB59AFA175C}" type="pres">
      <dgm:prSet presAssocID="{12D13571-B37C-4757-85BD-DF1694AB20C0}" presName="rootConnector" presStyleLbl="node2" presStyleIdx="1" presStyleCnt="2"/>
      <dgm:spPr/>
    </dgm:pt>
    <dgm:pt modelId="{38E044B5-29FB-4FE6-A0EB-7FE8763AC250}" type="pres">
      <dgm:prSet presAssocID="{12D13571-B37C-4757-85BD-DF1694AB20C0}" presName="hierChild4" presStyleCnt="0"/>
      <dgm:spPr/>
    </dgm:pt>
    <dgm:pt modelId="{F9593BF7-1CF9-4C24-AED0-D2F3E5D13978}" type="pres">
      <dgm:prSet presAssocID="{12D13571-B37C-4757-85BD-DF1694AB20C0}" presName="hierChild5" presStyleCnt="0"/>
      <dgm:spPr/>
    </dgm:pt>
    <dgm:pt modelId="{405732BA-0C7A-4D2B-BA7E-7F466FFFBFB3}" type="pres">
      <dgm:prSet presAssocID="{2FC9EDD2-C54D-4B6F-A183-C7460CA32F45}" presName="hierChild3" presStyleCnt="0"/>
      <dgm:spPr/>
    </dgm:pt>
  </dgm:ptLst>
  <dgm:cxnLst>
    <dgm:cxn modelId="{A7B86527-6D1C-445B-B1BF-DF4F0A774BAB}" srcId="{2FC9EDD2-C54D-4B6F-A183-C7460CA32F45}" destId="{31943102-F19D-4BFB-BD03-2970DB1E97AE}" srcOrd="0" destOrd="0" parTransId="{859B9DDA-C722-4CD6-AC60-3B7328D0BC0D}" sibTransId="{5208B32F-BFCE-4D5C-9DB2-A61D031FCD59}"/>
    <dgm:cxn modelId="{7237B577-A668-4075-AB24-B273D48436F7}" type="presOf" srcId="{2FC9EDD2-C54D-4B6F-A183-C7460CA32F45}" destId="{3A0181FC-7A2D-4A10-A013-98298788B2CD}" srcOrd="1" destOrd="0" presId="urn:microsoft.com/office/officeart/2005/8/layout/orgChart1"/>
    <dgm:cxn modelId="{5517524E-3433-447D-92F8-9F348FFB4B0F}" type="presOf" srcId="{31943102-F19D-4BFB-BD03-2970DB1E97AE}" destId="{7FE34348-CC4A-41AF-B8F1-9328AA771F1C}" srcOrd="0" destOrd="0" presId="urn:microsoft.com/office/officeart/2005/8/layout/orgChart1"/>
    <dgm:cxn modelId="{891F4634-F001-4474-83D8-001ADE9C10FB}" type="presOf" srcId="{12D13571-B37C-4757-85BD-DF1694AB20C0}" destId="{9688E1EA-E8CA-43A7-980A-974103B1EE52}" srcOrd="0" destOrd="0" presId="urn:microsoft.com/office/officeart/2005/8/layout/orgChart1"/>
    <dgm:cxn modelId="{D82EBBD5-6071-4A27-9C2A-F8EAEB8BC951}" type="presOf" srcId="{859B9DDA-C722-4CD6-AC60-3B7328D0BC0D}" destId="{E6691659-0A49-4525-84D5-C550CFC534F7}" srcOrd="0" destOrd="0" presId="urn:microsoft.com/office/officeart/2005/8/layout/orgChart1"/>
    <dgm:cxn modelId="{DC13AF9D-DBDE-4803-BF6D-D3061D67A4BA}" srcId="{740BBE0A-3A3E-48C8-A6BA-D9AF78B034BC}" destId="{2FC9EDD2-C54D-4B6F-A183-C7460CA32F45}" srcOrd="0" destOrd="0" parTransId="{21D8C25D-708C-4065-940F-84C0954B758E}" sibTransId="{DD8969B3-54C3-46C8-9D6B-8EA46DFE563B}"/>
    <dgm:cxn modelId="{8CC73A45-1FE7-4959-A2AB-0ECD284C84E0}" type="presOf" srcId="{31943102-F19D-4BFB-BD03-2970DB1E97AE}" destId="{658CFFDC-6C11-4DF2-9F52-74F7E28CEBED}" srcOrd="1" destOrd="0" presId="urn:microsoft.com/office/officeart/2005/8/layout/orgChart1"/>
    <dgm:cxn modelId="{D9FA9B75-8362-4397-85DA-86A6CDA5A832}" type="presOf" srcId="{740BBE0A-3A3E-48C8-A6BA-D9AF78B034BC}" destId="{C58FBE78-D50C-4C1E-8B36-7B4CCC194922}" srcOrd="0" destOrd="0" presId="urn:microsoft.com/office/officeart/2005/8/layout/orgChart1"/>
    <dgm:cxn modelId="{29119CA1-D0D7-4698-B8A4-A8A617F5CB5C}" srcId="{2FC9EDD2-C54D-4B6F-A183-C7460CA32F45}" destId="{12D13571-B37C-4757-85BD-DF1694AB20C0}" srcOrd="1" destOrd="0" parTransId="{598B0424-8DD9-4745-BE04-E6E143481778}" sibTransId="{885E982D-3BE2-47CB-9BD7-3272D4CDFBD1}"/>
    <dgm:cxn modelId="{A8376DD4-7C19-43E5-8050-B56FF107C648}" type="presOf" srcId="{598B0424-8DD9-4745-BE04-E6E143481778}" destId="{78404992-FBF5-4402-A196-8790DA2D36AF}" srcOrd="0" destOrd="0" presId="urn:microsoft.com/office/officeart/2005/8/layout/orgChart1"/>
    <dgm:cxn modelId="{219AE6E2-83AC-4CC5-956D-274CE5A57F26}" type="presOf" srcId="{12D13571-B37C-4757-85BD-DF1694AB20C0}" destId="{091E60F7-526D-4D71-BD28-CEB59AFA175C}" srcOrd="1" destOrd="0" presId="urn:microsoft.com/office/officeart/2005/8/layout/orgChart1"/>
    <dgm:cxn modelId="{6F7B3D00-5675-4125-867C-1123B5F26B27}" type="presOf" srcId="{2FC9EDD2-C54D-4B6F-A183-C7460CA32F45}" destId="{8BF618F0-DBE0-4D84-9D27-0B5A207BC761}" srcOrd="0" destOrd="0" presId="urn:microsoft.com/office/officeart/2005/8/layout/orgChart1"/>
    <dgm:cxn modelId="{549C7175-03FE-4ABC-93D9-9776220800C1}" type="presParOf" srcId="{C58FBE78-D50C-4C1E-8B36-7B4CCC194922}" destId="{E7BC2769-9E9C-4628-9453-343EEDA43CA3}" srcOrd="0" destOrd="0" presId="urn:microsoft.com/office/officeart/2005/8/layout/orgChart1"/>
    <dgm:cxn modelId="{41349AE0-7782-4FE6-819A-07B146FAD04E}" type="presParOf" srcId="{E7BC2769-9E9C-4628-9453-343EEDA43CA3}" destId="{4DFBD28B-D30B-4877-8981-0BD2213EBF85}" srcOrd="0" destOrd="0" presId="urn:microsoft.com/office/officeart/2005/8/layout/orgChart1"/>
    <dgm:cxn modelId="{E0DFC4E3-020C-4266-AD70-768346D5C3BD}" type="presParOf" srcId="{4DFBD28B-D30B-4877-8981-0BD2213EBF85}" destId="{8BF618F0-DBE0-4D84-9D27-0B5A207BC761}" srcOrd="0" destOrd="0" presId="urn:microsoft.com/office/officeart/2005/8/layout/orgChart1"/>
    <dgm:cxn modelId="{D508A134-835F-4C35-8853-B6CC83E3619E}" type="presParOf" srcId="{4DFBD28B-D30B-4877-8981-0BD2213EBF85}" destId="{3A0181FC-7A2D-4A10-A013-98298788B2CD}" srcOrd="1" destOrd="0" presId="urn:microsoft.com/office/officeart/2005/8/layout/orgChart1"/>
    <dgm:cxn modelId="{AED9EB23-68AB-4366-9429-C8894E0ED18B}" type="presParOf" srcId="{E7BC2769-9E9C-4628-9453-343EEDA43CA3}" destId="{8A50A89C-D403-47A2-A262-DD9D7771C36C}" srcOrd="1" destOrd="0" presId="urn:microsoft.com/office/officeart/2005/8/layout/orgChart1"/>
    <dgm:cxn modelId="{0358A898-EC28-4D45-AC43-82A66B5AE9D8}" type="presParOf" srcId="{8A50A89C-D403-47A2-A262-DD9D7771C36C}" destId="{E6691659-0A49-4525-84D5-C550CFC534F7}" srcOrd="0" destOrd="0" presId="urn:microsoft.com/office/officeart/2005/8/layout/orgChart1"/>
    <dgm:cxn modelId="{918CAA8E-AB1E-4DCB-80D5-0D06B7AC62AA}" type="presParOf" srcId="{8A50A89C-D403-47A2-A262-DD9D7771C36C}" destId="{742C3131-5E84-4041-951C-0069F517C401}" srcOrd="1" destOrd="0" presId="urn:microsoft.com/office/officeart/2005/8/layout/orgChart1"/>
    <dgm:cxn modelId="{421D963A-B45B-40C0-AA64-9B4B862DCDC2}" type="presParOf" srcId="{742C3131-5E84-4041-951C-0069F517C401}" destId="{CFD2ABE7-39D7-4027-A4AF-42B350A9E80D}" srcOrd="0" destOrd="0" presId="urn:microsoft.com/office/officeart/2005/8/layout/orgChart1"/>
    <dgm:cxn modelId="{24A70BE9-9E59-4399-AD61-FE1D43E50FA8}" type="presParOf" srcId="{CFD2ABE7-39D7-4027-A4AF-42B350A9E80D}" destId="{7FE34348-CC4A-41AF-B8F1-9328AA771F1C}" srcOrd="0" destOrd="0" presId="urn:microsoft.com/office/officeart/2005/8/layout/orgChart1"/>
    <dgm:cxn modelId="{FEB8413C-79E9-4138-9932-DA5CAEBFD207}" type="presParOf" srcId="{CFD2ABE7-39D7-4027-A4AF-42B350A9E80D}" destId="{658CFFDC-6C11-4DF2-9F52-74F7E28CEBED}" srcOrd="1" destOrd="0" presId="urn:microsoft.com/office/officeart/2005/8/layout/orgChart1"/>
    <dgm:cxn modelId="{1F8D8325-C61E-44CB-8DE4-26DE58800EF9}" type="presParOf" srcId="{742C3131-5E84-4041-951C-0069F517C401}" destId="{82FAAEB2-55D1-428F-B212-573317D45F97}" srcOrd="1" destOrd="0" presId="urn:microsoft.com/office/officeart/2005/8/layout/orgChart1"/>
    <dgm:cxn modelId="{9CA73EEF-9AD1-4076-B7B8-FD34BA0D4CD5}" type="presParOf" srcId="{742C3131-5E84-4041-951C-0069F517C401}" destId="{BEDC0ED6-B856-4F49-AECC-FE7332C2C5C7}" srcOrd="2" destOrd="0" presId="urn:microsoft.com/office/officeart/2005/8/layout/orgChart1"/>
    <dgm:cxn modelId="{71B7BAD9-C869-4C25-B901-862C2ED2194B}" type="presParOf" srcId="{8A50A89C-D403-47A2-A262-DD9D7771C36C}" destId="{78404992-FBF5-4402-A196-8790DA2D36AF}" srcOrd="2" destOrd="0" presId="urn:microsoft.com/office/officeart/2005/8/layout/orgChart1"/>
    <dgm:cxn modelId="{703AC076-99EF-4177-A824-8AD995DD6E76}" type="presParOf" srcId="{8A50A89C-D403-47A2-A262-DD9D7771C36C}" destId="{D5118E39-5757-4F0D-9EB0-87BF4B610065}" srcOrd="3" destOrd="0" presId="urn:microsoft.com/office/officeart/2005/8/layout/orgChart1"/>
    <dgm:cxn modelId="{5E7BECC6-3057-4907-ADD6-8816844C1249}" type="presParOf" srcId="{D5118E39-5757-4F0D-9EB0-87BF4B610065}" destId="{B10B2926-D500-47D9-8F80-BFDFB2C850EB}" srcOrd="0" destOrd="0" presId="urn:microsoft.com/office/officeart/2005/8/layout/orgChart1"/>
    <dgm:cxn modelId="{DD27B63C-FB0E-40CE-B664-C7ACAE27A910}" type="presParOf" srcId="{B10B2926-D500-47D9-8F80-BFDFB2C850EB}" destId="{9688E1EA-E8CA-43A7-980A-974103B1EE52}" srcOrd="0" destOrd="0" presId="urn:microsoft.com/office/officeart/2005/8/layout/orgChart1"/>
    <dgm:cxn modelId="{4A7A42FE-CB7B-4F55-8969-49672A10366F}" type="presParOf" srcId="{B10B2926-D500-47D9-8F80-BFDFB2C850EB}" destId="{091E60F7-526D-4D71-BD28-CEB59AFA175C}" srcOrd="1" destOrd="0" presId="urn:microsoft.com/office/officeart/2005/8/layout/orgChart1"/>
    <dgm:cxn modelId="{E023B1DE-6922-4874-A212-33BD3349AD32}" type="presParOf" srcId="{D5118E39-5757-4F0D-9EB0-87BF4B610065}" destId="{38E044B5-29FB-4FE6-A0EB-7FE8763AC250}" srcOrd="1" destOrd="0" presId="urn:microsoft.com/office/officeart/2005/8/layout/orgChart1"/>
    <dgm:cxn modelId="{F455E014-4D6C-4E08-9D4E-1213E41866FF}" type="presParOf" srcId="{D5118E39-5757-4F0D-9EB0-87BF4B610065}" destId="{F9593BF7-1CF9-4C24-AED0-D2F3E5D13978}" srcOrd="2" destOrd="0" presId="urn:microsoft.com/office/officeart/2005/8/layout/orgChart1"/>
    <dgm:cxn modelId="{5FFE35D1-2BA8-494E-968E-83114D7FE30B}" type="presParOf" srcId="{E7BC2769-9E9C-4628-9453-343EEDA43CA3}" destId="{405732BA-0C7A-4D2B-BA7E-7F466FFFBFB3}" srcOrd="2" destOrd="0" presId="urn:microsoft.com/office/officeart/2005/8/layout/orgChar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DA699EB-6B6F-4303-84E5-698CBBF28AE0}" type="datetimeFigureOut">
              <a:rPr lang="zh-CN" altLang="en-US" smtClean="0"/>
              <a:t>2023-10-15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F1D5E53-1996-4A18-8378-BCF5C8046DA1}" type="slidenum">
              <a:rPr lang="zh-CN" altLang="en-US" smtClean="0"/>
              <a:t>‹#›</a:t>
            </a:fld>
            <a:endParaRPr lang="zh-CN" altLang="en-US"/>
          </a:p>
        </p:txBody>
      </p:sp>
    </p:spTree>
    <p:extLst>
      <p:ext uri="{BB962C8B-B14F-4D97-AF65-F5344CB8AC3E}">
        <p14:creationId xmlns:p14="http://schemas.microsoft.com/office/powerpoint/2010/main" val="3744765781"/>
      </p:ext>
    </p:extLst>
  </p:cSld>
  <p:clrMap bg1="lt1" tx1="dk1" bg2="lt2" tx2="dk2" accent1="accent1" accent2="accent2" accent3="accent3" accent4="accent4" accent5="accent5" accent6="accent6" hlink="hlink" folHlink="folHlink"/>
  <p:notesStyle>
    <a:lvl1pPr marL="0" algn="l" defTabSz="914332" rtl="0" eaLnBrk="1" latinLnBrk="0" hangingPunct="1">
      <a:defRPr sz="1200" kern="1200">
        <a:solidFill>
          <a:schemeClr val="tx1"/>
        </a:solidFill>
        <a:latin typeface="+mn-lt"/>
        <a:ea typeface="+mn-ea"/>
        <a:cs typeface="+mn-cs"/>
      </a:defRPr>
    </a:lvl1pPr>
    <a:lvl2pPr marL="457167" algn="l" defTabSz="914332" rtl="0" eaLnBrk="1" latinLnBrk="0" hangingPunct="1">
      <a:defRPr sz="1200" kern="1200">
        <a:solidFill>
          <a:schemeClr val="tx1"/>
        </a:solidFill>
        <a:latin typeface="+mn-lt"/>
        <a:ea typeface="+mn-ea"/>
        <a:cs typeface="+mn-cs"/>
      </a:defRPr>
    </a:lvl2pPr>
    <a:lvl3pPr marL="914332" algn="l" defTabSz="914332" rtl="0" eaLnBrk="1" latinLnBrk="0" hangingPunct="1">
      <a:defRPr sz="1200" kern="1200">
        <a:solidFill>
          <a:schemeClr val="tx1"/>
        </a:solidFill>
        <a:latin typeface="+mn-lt"/>
        <a:ea typeface="+mn-ea"/>
        <a:cs typeface="+mn-cs"/>
      </a:defRPr>
    </a:lvl3pPr>
    <a:lvl4pPr marL="1371498" algn="l" defTabSz="914332" rtl="0" eaLnBrk="1" latinLnBrk="0" hangingPunct="1">
      <a:defRPr sz="1200" kern="1200">
        <a:solidFill>
          <a:schemeClr val="tx1"/>
        </a:solidFill>
        <a:latin typeface="+mn-lt"/>
        <a:ea typeface="+mn-ea"/>
        <a:cs typeface="+mn-cs"/>
      </a:defRPr>
    </a:lvl4pPr>
    <a:lvl5pPr marL="1828664" algn="l" defTabSz="914332" rtl="0" eaLnBrk="1" latinLnBrk="0" hangingPunct="1">
      <a:defRPr sz="1200" kern="1200">
        <a:solidFill>
          <a:schemeClr val="tx1"/>
        </a:solidFill>
        <a:latin typeface="+mn-lt"/>
        <a:ea typeface="+mn-ea"/>
        <a:cs typeface="+mn-cs"/>
      </a:defRPr>
    </a:lvl5pPr>
    <a:lvl6pPr marL="2285830" algn="l" defTabSz="914332" rtl="0" eaLnBrk="1" latinLnBrk="0" hangingPunct="1">
      <a:defRPr sz="1200" kern="1200">
        <a:solidFill>
          <a:schemeClr val="tx1"/>
        </a:solidFill>
        <a:latin typeface="+mn-lt"/>
        <a:ea typeface="+mn-ea"/>
        <a:cs typeface="+mn-cs"/>
      </a:defRPr>
    </a:lvl6pPr>
    <a:lvl7pPr marL="2742994" algn="l" defTabSz="914332" rtl="0" eaLnBrk="1" latinLnBrk="0" hangingPunct="1">
      <a:defRPr sz="1200" kern="1200">
        <a:solidFill>
          <a:schemeClr val="tx1"/>
        </a:solidFill>
        <a:latin typeface="+mn-lt"/>
        <a:ea typeface="+mn-ea"/>
        <a:cs typeface="+mn-cs"/>
      </a:defRPr>
    </a:lvl7pPr>
    <a:lvl8pPr marL="3200160" algn="l" defTabSz="914332" rtl="0" eaLnBrk="1" latinLnBrk="0" hangingPunct="1">
      <a:defRPr sz="1200" kern="1200">
        <a:solidFill>
          <a:schemeClr val="tx1"/>
        </a:solidFill>
        <a:latin typeface="+mn-lt"/>
        <a:ea typeface="+mn-ea"/>
        <a:cs typeface="+mn-cs"/>
      </a:defRPr>
    </a:lvl8pPr>
    <a:lvl9pPr marL="3657327" algn="l" defTabSz="91433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F1D5E53-1996-4A18-8378-BCF5C8046DA1}" type="slidenum">
              <a:rPr lang="zh-CN" altLang="en-US" smtClean="0"/>
              <a:t>4</a:t>
            </a:fld>
            <a:endParaRPr lang="zh-CN" altLang="en-US"/>
          </a:p>
        </p:txBody>
      </p:sp>
    </p:spTree>
    <p:extLst>
      <p:ext uri="{BB962C8B-B14F-4D97-AF65-F5344CB8AC3E}">
        <p14:creationId xmlns:p14="http://schemas.microsoft.com/office/powerpoint/2010/main" val="204629879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5</a:t>
            </a:fld>
            <a:endParaRPr lang="zh-CN" altLang="en-US"/>
          </a:p>
        </p:txBody>
      </p:sp>
    </p:spTree>
    <p:extLst>
      <p:ext uri="{BB962C8B-B14F-4D97-AF65-F5344CB8AC3E}">
        <p14:creationId xmlns:p14="http://schemas.microsoft.com/office/powerpoint/2010/main" val="208977933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16</a:t>
            </a:fld>
            <a:endParaRPr lang="zh-CN" altLang="en-US"/>
          </a:p>
        </p:txBody>
      </p:sp>
    </p:spTree>
    <p:extLst>
      <p:ext uri="{BB962C8B-B14F-4D97-AF65-F5344CB8AC3E}">
        <p14:creationId xmlns:p14="http://schemas.microsoft.com/office/powerpoint/2010/main" val="208977933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F1D5E53-1996-4A18-8378-BCF5C8046DA1}" type="slidenum">
              <a:rPr lang="zh-CN" altLang="en-US" smtClean="0"/>
              <a:t>27</a:t>
            </a:fld>
            <a:endParaRPr lang="zh-CN" altLang="en-US"/>
          </a:p>
        </p:txBody>
      </p:sp>
    </p:spTree>
    <p:extLst>
      <p:ext uri="{BB962C8B-B14F-4D97-AF65-F5344CB8AC3E}">
        <p14:creationId xmlns:p14="http://schemas.microsoft.com/office/powerpoint/2010/main" val="20462987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F1D5E53-1996-4A18-8378-BCF5C8046DA1}" type="slidenum">
              <a:rPr lang="zh-CN" altLang="en-US" smtClean="0"/>
              <a:t>31</a:t>
            </a:fld>
            <a:endParaRPr lang="zh-CN" altLang="en-US"/>
          </a:p>
        </p:txBody>
      </p:sp>
    </p:spTree>
    <p:extLst>
      <p:ext uri="{BB962C8B-B14F-4D97-AF65-F5344CB8AC3E}">
        <p14:creationId xmlns:p14="http://schemas.microsoft.com/office/powerpoint/2010/main" val="204629879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32</a:t>
            </a:fld>
            <a:endParaRPr lang="zh-CN" altLang="en-US"/>
          </a:p>
        </p:txBody>
      </p:sp>
    </p:spTree>
    <p:extLst>
      <p:ext uri="{BB962C8B-B14F-4D97-AF65-F5344CB8AC3E}">
        <p14:creationId xmlns:p14="http://schemas.microsoft.com/office/powerpoint/2010/main" val="208977933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34</a:t>
            </a:fld>
            <a:endParaRPr lang="zh-CN" altLang="en-US"/>
          </a:p>
        </p:txBody>
      </p:sp>
    </p:spTree>
    <p:extLst>
      <p:ext uri="{BB962C8B-B14F-4D97-AF65-F5344CB8AC3E}">
        <p14:creationId xmlns:p14="http://schemas.microsoft.com/office/powerpoint/2010/main" val="3678981531"/>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slideMaster" Target="../slideMasters/slideMaster1.xml"/><Relationship Id="rId7" Type="http://schemas.openxmlformats.org/officeDocument/2006/relationships/image" Target="../media/image4.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png"/><Relationship Id="rId5" Type="http://schemas.openxmlformats.org/officeDocument/2006/relationships/image" Target="../media/image2.jpg"/><Relationship Id="rId4" Type="http://schemas.openxmlformats.org/officeDocument/2006/relationships/image" Target="../media/image1.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pic>
        <p:nvPicPr>
          <p:cNvPr id="10" name="图片 9">
            <a:extLst>
              <a:ext uri="{FF2B5EF4-FFF2-40B4-BE49-F238E27FC236}">
                <a16:creationId xmlns:a16="http://schemas.microsoft.com/office/drawing/2014/main" xmlns="" id="{9DEA7A43-474B-4DB5-9831-2CF65A18925F}"/>
              </a:ext>
            </a:extLst>
          </p:cNvPr>
          <p:cNvPicPr>
            <a:picLocks noChangeAspect="1"/>
          </p:cNvPicPr>
          <p:nvPr userDrawn="1"/>
        </p:nvPicPr>
        <p:blipFill rotWithShape="1">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l="1107" r="1578"/>
          <a:stretch/>
        </p:blipFill>
        <p:spPr>
          <a:xfrm>
            <a:off x="2009218" y="923925"/>
            <a:ext cx="2656877" cy="5176962"/>
          </a:xfrm>
          <a:prstGeom prst="rect">
            <a:avLst/>
          </a:prstGeom>
        </p:spPr>
      </p:pic>
      <p:sp>
        <p:nvSpPr>
          <p:cNvPr id="2" name="矩形 1"/>
          <p:cNvSpPr/>
          <p:nvPr userDrawn="1"/>
        </p:nvSpPr>
        <p:spPr>
          <a:xfrm>
            <a:off x="0" y="0"/>
            <a:ext cx="2565779"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extLst>
              <a:ext uri="{FF2B5EF4-FFF2-40B4-BE49-F238E27FC236}">
                <a16:creationId xmlns:a16="http://schemas.microsoft.com/office/drawing/2014/main" xmlns="" id="{84A5DEA3-EC09-4F56-AA6E-1CA2D6A02A75}"/>
              </a:ext>
            </a:extLst>
          </p:cNvPr>
          <p:cNvSpPr/>
          <p:nvPr userDrawn="1"/>
        </p:nvSpPr>
        <p:spPr>
          <a:xfrm>
            <a:off x="842328" y="869325"/>
            <a:ext cx="615553" cy="5119350"/>
          </a:xfrm>
          <a:prstGeom prst="rect">
            <a:avLst/>
          </a:prstGeom>
        </p:spPr>
        <p:txBody>
          <a:bodyPr vert="eaVert" wrap="none">
            <a:spAutoFit/>
          </a:bodyPr>
          <a:lstStyle/>
          <a:p>
            <a:r>
              <a:rPr lang="zh-CN" altLang="en-US" sz="2800" dirty="0">
                <a:solidFill>
                  <a:schemeClr val="bg1"/>
                </a:solidFill>
                <a:latin typeface="微软雅黑" panose="020B0503020204020204" pitchFamily="34" charset="-122"/>
                <a:ea typeface="微软雅黑" panose="020B0503020204020204" pitchFamily="34" charset="-122"/>
              </a:rPr>
              <a:t>大学生劳动教育（附微课视频）</a:t>
            </a:r>
          </a:p>
        </p:txBody>
      </p:sp>
      <p:pic>
        <p:nvPicPr>
          <p:cNvPr id="7" name="图片 6" descr="图片包含 游戏机, 装饰品, 伞, 树&#10;&#10;描述已自动生成">
            <a:extLst>
              <a:ext uri="{FF2B5EF4-FFF2-40B4-BE49-F238E27FC236}">
                <a16:creationId xmlns:a16="http://schemas.microsoft.com/office/drawing/2014/main" xmlns="" id="{80095823-60F0-4A84-8120-9BD096DADD63}"/>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8" name="矩形 7">
            <a:extLst>
              <a:ext uri="{FF2B5EF4-FFF2-40B4-BE49-F238E27FC236}">
                <a16:creationId xmlns:a16="http://schemas.microsoft.com/office/drawing/2014/main" xmlns="" id="{AE4B17D2-24A9-456A-8C4A-A9FD9C4C784E}"/>
              </a:ext>
            </a:extLst>
          </p:cNvPr>
          <p:cNvSpPr/>
          <p:nvPr userDrawn="1"/>
        </p:nvSpPr>
        <p:spPr>
          <a:xfrm>
            <a:off x="537210" y="611505"/>
            <a:ext cx="11338560" cy="5634990"/>
          </a:xfrm>
          <a:prstGeom prst="rect">
            <a:avLst/>
          </a:prstGeom>
          <a:solidFill>
            <a:srgbClr val="FBF2E2">
              <a:alpha val="9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14" name="图片 13" descr="卡通人物&#10;&#10;描述已自动生成">
            <a:extLst>
              <a:ext uri="{FF2B5EF4-FFF2-40B4-BE49-F238E27FC236}">
                <a16:creationId xmlns:a16="http://schemas.microsoft.com/office/drawing/2014/main" xmlns="" id="{B2DF28A5-E192-49A9-9DD3-17E42F72D97C}"/>
              </a:ext>
            </a:extLst>
          </p:cNvPr>
          <p:cNvPicPr>
            <a:picLocks noChangeAspect="1"/>
          </p:cNvPicPr>
          <p:nvPr userDrawn="1"/>
        </p:nvPicPr>
        <p:blipFill rotWithShape="1">
          <a:blip r:embed="rId6" cstate="print">
            <a:extLst>
              <a:ext uri="{28A0092B-C50C-407E-A947-70E740481C1C}">
                <a14:useLocalDpi xmlns:a14="http://schemas.microsoft.com/office/drawing/2010/main" val="0"/>
              </a:ext>
            </a:extLst>
          </a:blip>
          <a:srcRect l="2828" t="20962" r="16150" b="11338"/>
          <a:stretch/>
        </p:blipFill>
        <p:spPr>
          <a:xfrm flipH="1">
            <a:off x="-145458" y="1777214"/>
            <a:ext cx="5714700" cy="4775034"/>
          </a:xfrm>
          <a:prstGeom prst="rect">
            <a:avLst/>
          </a:prstGeom>
        </p:spPr>
      </p:pic>
      <p:pic>
        <p:nvPicPr>
          <p:cNvPr id="15" name="图片 14" descr="图片包含 游戏机, 钟表&#10;&#10;描述已自动生成">
            <a:extLst>
              <a:ext uri="{FF2B5EF4-FFF2-40B4-BE49-F238E27FC236}">
                <a16:creationId xmlns:a16="http://schemas.microsoft.com/office/drawing/2014/main" xmlns="" id="{16247A78-7DDE-4D7D-A4F8-5773AA5393F5}"/>
              </a:ext>
            </a:extLst>
          </p:cNvPr>
          <p:cNvPicPr>
            <a:picLocks noChangeAspect="1"/>
          </p:cNvPicPr>
          <p:nvPr userDrawn="1"/>
        </p:nvPicPr>
        <p:blipFill rotWithShape="1">
          <a:blip r:embed="rId7">
            <a:extLst>
              <a:ext uri="{28A0092B-C50C-407E-A947-70E740481C1C}">
                <a14:useLocalDpi xmlns:a14="http://schemas.microsoft.com/office/drawing/2010/main" val="0"/>
              </a:ext>
            </a:extLst>
          </a:blip>
          <a:srcRect l="30013" r="28581" b="50000"/>
          <a:stretch/>
        </p:blipFill>
        <p:spPr>
          <a:xfrm>
            <a:off x="3126781" y="146749"/>
            <a:ext cx="6126692" cy="2697290"/>
          </a:xfrm>
          <a:prstGeom prst="rect">
            <a:avLst/>
          </a:prstGeom>
        </p:spPr>
      </p:pic>
      <p:pic>
        <p:nvPicPr>
          <p:cNvPr id="21" name="悠扬婉转充满希望的钢琴节奏背景乐_1分38秒">
            <a:hlinkClick r:id="" action="ppaction://media"/>
            <a:extLst>
              <a:ext uri="{FF2B5EF4-FFF2-40B4-BE49-F238E27FC236}">
                <a16:creationId xmlns:a16="http://schemas.microsoft.com/office/drawing/2014/main" xmlns="" id="{32ACA044-06B9-49A8-9923-105377D47C5B}"/>
              </a:ext>
            </a:extLst>
          </p:cNvPr>
          <p:cNvPicPr>
            <a:picLocks noChangeAspect="1"/>
          </p:cNvPicPr>
          <p:nvPr userDrawn="1">
            <a:audioFile r:link="rId2"/>
            <p:extLst>
              <p:ext uri="{DAA4B4D4-6D71-4841-9C94-3DE7FCFB9230}">
                <p14:media xmlns:p14="http://schemas.microsoft.com/office/powerpoint/2010/main" r:embed="rId1">
                  <p14:fade in="5000" out="5000"/>
                </p14:media>
              </p:ext>
            </p:extLst>
          </p:nvPr>
        </p:nvPicPr>
        <p:blipFill>
          <a:blip r:embed="rId8"/>
          <a:stretch>
            <a:fillRect/>
          </a:stretch>
        </p:blipFill>
        <p:spPr>
          <a:xfrm>
            <a:off x="-793115" y="-80138"/>
            <a:ext cx="487363" cy="487363"/>
          </a:xfrm>
          <a:prstGeom prst="rect">
            <a:avLst/>
          </a:prstGeom>
        </p:spPr>
      </p:pic>
      <p:pic>
        <p:nvPicPr>
          <p:cNvPr id="22" name="图片 21" descr="图片包含 游戏机, 钟表&#10;&#10;描述已自动生成">
            <a:extLst>
              <a:ext uri="{FF2B5EF4-FFF2-40B4-BE49-F238E27FC236}">
                <a16:creationId xmlns:a16="http://schemas.microsoft.com/office/drawing/2014/main" xmlns="" id="{613B75DB-EE6B-42F5-BCFF-732786ED72F1}"/>
              </a:ext>
            </a:extLst>
          </p:cNvPr>
          <p:cNvPicPr>
            <a:picLocks noChangeAspect="1"/>
          </p:cNvPicPr>
          <p:nvPr userDrawn="1"/>
        </p:nvPicPr>
        <p:blipFill rotWithShape="1">
          <a:blip r:embed="rId7">
            <a:extLst>
              <a:ext uri="{28A0092B-C50C-407E-A947-70E740481C1C}">
                <a14:useLocalDpi xmlns:a14="http://schemas.microsoft.com/office/drawing/2010/main" val="0"/>
              </a:ext>
            </a:extLst>
          </a:blip>
          <a:srcRect l="30013" r="28581" b="50000"/>
          <a:stretch/>
        </p:blipFill>
        <p:spPr>
          <a:xfrm>
            <a:off x="4944151" y="146749"/>
            <a:ext cx="6126692" cy="2697290"/>
          </a:xfrm>
          <a:prstGeom prst="rect">
            <a:avLst/>
          </a:prstGeom>
        </p:spPr>
      </p:pic>
      <p:sp>
        <p:nvSpPr>
          <p:cNvPr id="16" name="TextBox 6">
            <a:extLst>
              <a:ext uri="{FF2B5EF4-FFF2-40B4-BE49-F238E27FC236}">
                <a16:creationId xmlns:a16="http://schemas.microsoft.com/office/drawing/2014/main" xmlns="" id="{3861DC1E-7662-4E0C-9FCC-DEAE96CC6A98}"/>
              </a:ext>
            </a:extLst>
          </p:cNvPr>
          <p:cNvSpPr txBox="1"/>
          <p:nvPr userDrawn="1"/>
        </p:nvSpPr>
        <p:spPr>
          <a:xfrm>
            <a:off x="3856688" y="971518"/>
            <a:ext cx="6236001" cy="830997"/>
          </a:xfrm>
          <a:prstGeom prst="rect">
            <a:avLst/>
          </a:prstGeom>
          <a:noFill/>
        </p:spPr>
        <p:txBody>
          <a:bodyPr wrap="square" rtlCol="0">
            <a:spAutoFit/>
          </a:bodyPr>
          <a:lstStyle/>
          <a:p>
            <a:pPr algn="dist"/>
            <a:r>
              <a:rPr lang="zh-CN" altLang="en-US" sz="4800" spc="-300" dirty="0" smtClean="0">
                <a:solidFill>
                  <a:srgbClr val="FBF2E2"/>
                </a:solidFill>
                <a:latin typeface="微软雅黑" panose="020B0503020204020204" pitchFamily="34" charset="-122"/>
                <a:ea typeface="微软雅黑" panose="020B0503020204020204" pitchFamily="34" charset="-122"/>
                <a:cs typeface="+mn-ea"/>
                <a:sym typeface="+mn-lt"/>
              </a:rPr>
              <a:t>劳动</a:t>
            </a:r>
            <a:r>
              <a:rPr lang="zh-CN" altLang="en-US" sz="4800" spc="-300" dirty="0">
                <a:solidFill>
                  <a:srgbClr val="FBF2E2"/>
                </a:solidFill>
                <a:latin typeface="微软雅黑" panose="020B0503020204020204" pitchFamily="34" charset="-122"/>
                <a:ea typeface="微软雅黑" panose="020B0503020204020204" pitchFamily="34" charset="-122"/>
                <a:cs typeface="+mn-ea"/>
                <a:sym typeface="+mn-lt"/>
              </a:rPr>
              <a:t>教育</a:t>
            </a:r>
          </a:p>
        </p:txBody>
      </p:sp>
    </p:spTree>
    <p:extLst>
      <p:ext uri="{BB962C8B-B14F-4D97-AF65-F5344CB8AC3E}">
        <p14:creationId xmlns:p14="http://schemas.microsoft.com/office/powerpoint/2010/main" val="1055551027"/>
      </p:ext>
    </p:extLst>
  </p:cSld>
  <p:clrMapOvr>
    <a:masterClrMapping/>
  </p:clrMapOvr>
  <p:timing>
    <p:tnLst>
      <p:par>
        <p:cTn id="1" dur="indefinite" restart="never" nodeType="tmRoot">
          <p:childTnLst>
            <p:audio>
              <p:cMediaNode vol="80000" numSld="999" showWhenStopped="0">
                <p:cTn id="2" repeatCount="indefinite" fill="hold" display="0">
                  <p:stCondLst>
                    <p:cond delay="indefinite"/>
                  </p:stCondLst>
                  <p:endCondLst>
                    <p:cond evt="onStopAudio" delay="0">
                      <p:tgtEl>
                        <p:sldTgt/>
                      </p:tgtEl>
                    </p:cond>
                  </p:endCondLst>
                </p:cTn>
                <p:tgtEl>
                  <p:spTgt spid="21"/>
                </p:tgtEl>
              </p:cMediaNode>
            </p:audio>
          </p:childTnLst>
        </p:cTn>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4" name="图片 3" descr="图片包含 游戏机, 装饰品, 伞, 树&#10;&#10;描述已自动生成">
            <a:extLst>
              <a:ext uri="{FF2B5EF4-FFF2-40B4-BE49-F238E27FC236}">
                <a16:creationId xmlns:a16="http://schemas.microsoft.com/office/drawing/2014/main" xmlns="" id="{D72B56AD-572D-4398-B549-14DD9922864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5" name="图片 4">
            <a:extLst>
              <a:ext uri="{FF2B5EF4-FFF2-40B4-BE49-F238E27FC236}">
                <a16:creationId xmlns:a16="http://schemas.microsoft.com/office/drawing/2014/main" xmlns="" id="{89AB26FE-AD44-4E97-8F9A-6A180288A91A}"/>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r="2965" b="3820"/>
          <a:stretch/>
        </p:blipFill>
        <p:spPr>
          <a:xfrm rot="5400000">
            <a:off x="3352325" y="-2217894"/>
            <a:ext cx="5708332" cy="11338561"/>
          </a:xfrm>
          <a:prstGeom prst="rect">
            <a:avLst/>
          </a:prstGeom>
        </p:spPr>
      </p:pic>
      <p:sp>
        <p:nvSpPr>
          <p:cNvPr id="6" name="矩形: 圆角 5">
            <a:extLst>
              <a:ext uri="{FF2B5EF4-FFF2-40B4-BE49-F238E27FC236}">
                <a16:creationId xmlns:a16="http://schemas.microsoft.com/office/drawing/2014/main" xmlns="" id="{FE81DB82-4EEC-4490-A7B8-15162017D2A2}"/>
              </a:ext>
            </a:extLst>
          </p:cNvPr>
          <p:cNvSpPr/>
          <p:nvPr userDrawn="1"/>
        </p:nvSpPr>
        <p:spPr>
          <a:xfrm>
            <a:off x="240032" y="342901"/>
            <a:ext cx="11654790" cy="6248400"/>
          </a:xfrm>
          <a:prstGeom prst="roundRect">
            <a:avLst>
              <a:gd name="adj" fmla="val 163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等腰三角形 6">
            <a:extLst>
              <a:ext uri="{FF2B5EF4-FFF2-40B4-BE49-F238E27FC236}">
                <a16:creationId xmlns:a16="http://schemas.microsoft.com/office/drawing/2014/main" xmlns="" id="{3F99BAB4-8A0C-4D28-9ADA-EC5052CBC828}"/>
              </a:ext>
            </a:extLst>
          </p:cNvPr>
          <p:cNvSpPr/>
          <p:nvPr userDrawn="1"/>
        </p:nvSpPr>
        <p:spPr>
          <a:xfrm rot="5400000">
            <a:off x="11908046" y="6661871"/>
            <a:ext cx="160020" cy="137948"/>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等腰三角形 7">
            <a:extLst>
              <a:ext uri="{FF2B5EF4-FFF2-40B4-BE49-F238E27FC236}">
                <a16:creationId xmlns:a16="http://schemas.microsoft.com/office/drawing/2014/main" xmlns="" id="{5618E453-BD18-41E2-A648-E7C62F8E6971}"/>
              </a:ext>
            </a:extLst>
          </p:cNvPr>
          <p:cNvSpPr/>
          <p:nvPr userDrawn="1"/>
        </p:nvSpPr>
        <p:spPr>
          <a:xfrm rot="16200000">
            <a:off x="11315925" y="6665201"/>
            <a:ext cx="160020" cy="137948"/>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extLst>
              <a:ext uri="{FF2B5EF4-FFF2-40B4-BE49-F238E27FC236}">
                <a16:creationId xmlns:a16="http://schemas.microsoft.com/office/drawing/2014/main" xmlns="" id="{B32B19AE-088B-4763-AFF9-B7E258E160A5}"/>
              </a:ext>
            </a:extLst>
          </p:cNvPr>
          <p:cNvSpPr/>
          <p:nvPr userDrawn="1"/>
        </p:nvSpPr>
        <p:spPr>
          <a:xfrm>
            <a:off x="11519387" y="6594993"/>
            <a:ext cx="402674" cy="307777"/>
          </a:xfrm>
          <a:prstGeom prst="rect">
            <a:avLst/>
          </a:prstGeom>
        </p:spPr>
        <p:txBody>
          <a:bodyPr wrap="none" anchor="ctr">
            <a:spAutoFit/>
          </a:bodyPr>
          <a:lstStyle/>
          <a:p>
            <a:pPr algn="ctr" fontAlgn="ctr"/>
            <a:fld id="{170C0C04-E408-48A9-82A4-3716296300DE}" type="slidenum">
              <a:rPr lang="zh-CN" altLang="en-US" sz="140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pPr algn="ctr" fontAlgn="ctr"/>
              <a:t>‹#›</a:t>
            </a:fld>
            <a:endParaRPr lang="zh-CN" altLang="en-US" sz="1800" kern="0" dirty="0">
              <a:solidFill>
                <a:schemeClr val="bg1"/>
              </a:solidFill>
              <a:latin typeface="+mn-lt"/>
              <a:ea typeface="宋体"/>
            </a:endParaRPr>
          </a:p>
        </p:txBody>
      </p:sp>
    </p:spTree>
    <p:extLst>
      <p:ext uri="{BB962C8B-B14F-4D97-AF65-F5344CB8AC3E}">
        <p14:creationId xmlns:p14="http://schemas.microsoft.com/office/powerpoint/2010/main" val="318855671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摘要">
    <p:spTree>
      <p:nvGrpSpPr>
        <p:cNvPr id="1" name=""/>
        <p:cNvGrpSpPr/>
        <p:nvPr/>
      </p:nvGrpSpPr>
      <p:grpSpPr>
        <a:xfrm>
          <a:off x="0" y="0"/>
          <a:ext cx="0" cy="0"/>
          <a:chOff x="0" y="0"/>
          <a:chExt cx="0" cy="0"/>
        </a:xfrm>
      </p:grpSpPr>
      <p:pic>
        <p:nvPicPr>
          <p:cNvPr id="19" name="图片 18" descr="图片包含 游戏机, 装饰品, 伞, 树&#10;&#10;描述已自动生成">
            <a:extLst>
              <a:ext uri="{FF2B5EF4-FFF2-40B4-BE49-F238E27FC236}">
                <a16:creationId xmlns:a16="http://schemas.microsoft.com/office/drawing/2014/main" xmlns="" id="{DB6C595D-54E7-439B-9022-1B4B7D90390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20" name="图片 19">
            <a:extLst>
              <a:ext uri="{FF2B5EF4-FFF2-40B4-BE49-F238E27FC236}">
                <a16:creationId xmlns:a16="http://schemas.microsoft.com/office/drawing/2014/main" xmlns="" id="{88FF1E3E-C96D-499A-93C3-161D90D31C0B}"/>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r="2965" b="3820"/>
          <a:stretch/>
        </p:blipFill>
        <p:spPr>
          <a:xfrm rot="5400000">
            <a:off x="3352325" y="-2217894"/>
            <a:ext cx="5708332" cy="11338561"/>
          </a:xfrm>
          <a:prstGeom prst="rect">
            <a:avLst/>
          </a:prstGeom>
        </p:spPr>
      </p:pic>
      <p:sp>
        <p:nvSpPr>
          <p:cNvPr id="22" name="矩形: 圆角 21">
            <a:extLst>
              <a:ext uri="{FF2B5EF4-FFF2-40B4-BE49-F238E27FC236}">
                <a16:creationId xmlns:a16="http://schemas.microsoft.com/office/drawing/2014/main" xmlns="" id="{1A64E82C-E9FD-4AA0-BFC7-243C5F82CBF5}"/>
              </a:ext>
            </a:extLst>
          </p:cNvPr>
          <p:cNvSpPr/>
          <p:nvPr userDrawn="1"/>
        </p:nvSpPr>
        <p:spPr>
          <a:xfrm>
            <a:off x="240032" y="342901"/>
            <a:ext cx="11654790" cy="6248400"/>
          </a:xfrm>
          <a:prstGeom prst="roundRect">
            <a:avLst>
              <a:gd name="adj" fmla="val 163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p:cNvSpPr/>
          <p:nvPr userDrawn="1"/>
        </p:nvSpPr>
        <p:spPr>
          <a:xfrm rot="5400000">
            <a:off x="11908046" y="6661871"/>
            <a:ext cx="160020" cy="137948"/>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等腰三角形 20"/>
          <p:cNvSpPr/>
          <p:nvPr userDrawn="1"/>
        </p:nvSpPr>
        <p:spPr>
          <a:xfrm rot="16200000">
            <a:off x="11315925" y="6665201"/>
            <a:ext cx="160020" cy="137948"/>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11519387" y="6594993"/>
            <a:ext cx="402674" cy="307777"/>
          </a:xfrm>
          <a:prstGeom prst="rect">
            <a:avLst/>
          </a:prstGeom>
        </p:spPr>
        <p:txBody>
          <a:bodyPr wrap="none" anchor="ctr">
            <a:spAutoFit/>
          </a:bodyPr>
          <a:lstStyle/>
          <a:p>
            <a:pPr algn="ctr" fontAlgn="ctr"/>
            <a:fld id="{170C0C04-E408-48A9-82A4-3716296300DE}" type="slidenum">
              <a:rPr lang="zh-CN" altLang="en-US" sz="140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pPr algn="ctr" fontAlgn="ctr"/>
              <a:t>‹#›</a:t>
            </a:fld>
            <a:endParaRPr lang="zh-CN" altLang="en-US" sz="1800" kern="0" dirty="0">
              <a:solidFill>
                <a:schemeClr val="bg1"/>
              </a:solidFill>
              <a:latin typeface="+mn-lt"/>
              <a:ea typeface="宋体"/>
            </a:endParaRPr>
          </a:p>
        </p:txBody>
      </p:sp>
    </p:spTree>
    <p:extLst>
      <p:ext uri="{BB962C8B-B14F-4D97-AF65-F5344CB8AC3E}">
        <p14:creationId xmlns:p14="http://schemas.microsoft.com/office/powerpoint/2010/main" val="950292848"/>
      </p:ext>
    </p:extLst>
  </p:cSld>
  <p:clrMapOvr>
    <a:masterClrMapping/>
  </p:clrMapOvr>
  <p:extLst>
    <p:ext uri="{DCECCB84-F9BA-43D5-87BE-67443E8EF086}">
      <p15:sldGuideLst xmlns:p15="http://schemas.microsoft.com/office/powerpoint/2012/main" xmlns="">
        <p15:guide id="1" orient="horz" pos="2160">
          <p15:clr>
            <a:srgbClr val="FBAE40"/>
          </p15:clr>
        </p15:guide>
        <p15:guide id="2" pos="384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1C94AB55-AF95-4F74-8C95-6AAA7796AC3A}"/>
              </a:ext>
            </a:extLst>
          </p:cNvPr>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3CC79933-985C-44CD-825F-4EF4AAF65F18}"/>
              </a:ext>
            </a:extLst>
          </p:cNvPr>
          <p:cNvSpPr>
            <a:spLocks noGrp="1"/>
          </p:cNvSpPr>
          <p:nvPr>
            <p:ph idx="1"/>
          </p:nvPr>
        </p:nvSpPr>
        <p:spPr>
          <a:xfrm>
            <a:off x="838200" y="1825625"/>
            <a:ext cx="10515600" cy="4351338"/>
          </a:xfrm>
          <a:prstGeom prst="rect">
            <a:avLst/>
          </a:prstGeo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xmlns="" id="{53F53D34-EEBA-4801-9976-D586D79BD5A3}"/>
              </a:ext>
            </a:extLst>
          </p:cNvPr>
          <p:cNvSpPr>
            <a:spLocks noGrp="1"/>
          </p:cNvSpPr>
          <p:nvPr>
            <p:ph type="dt" sz="half" idx="10"/>
          </p:nvPr>
        </p:nvSpPr>
        <p:spPr>
          <a:xfrm>
            <a:off x="838200" y="6356350"/>
            <a:ext cx="2743200" cy="365125"/>
          </a:xfrm>
          <a:prstGeom prst="rect">
            <a:avLst/>
          </a:prstGeom>
        </p:spPr>
        <p:txBody>
          <a:bodyPr/>
          <a:lstStyle/>
          <a:p>
            <a:fld id="{6AB12916-0A19-458E-B4F7-782BB6875D4D}" type="datetimeFigureOut">
              <a:rPr lang="zh-CN" altLang="en-US" smtClean="0"/>
              <a:t>2023-10-15</a:t>
            </a:fld>
            <a:endParaRPr lang="zh-CN" altLang="en-US"/>
          </a:p>
        </p:txBody>
      </p:sp>
      <p:sp>
        <p:nvSpPr>
          <p:cNvPr id="5" name="页脚占位符 4">
            <a:extLst>
              <a:ext uri="{FF2B5EF4-FFF2-40B4-BE49-F238E27FC236}">
                <a16:creationId xmlns:a16="http://schemas.microsoft.com/office/drawing/2014/main" xmlns="" id="{140BF62D-0E7B-4D36-A07F-96A91384938E}"/>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xmlns="" id="{A2996DF1-92F0-4048-8D4C-46EBBFE810AF}"/>
              </a:ext>
            </a:extLst>
          </p:cNvPr>
          <p:cNvSpPr>
            <a:spLocks noGrp="1"/>
          </p:cNvSpPr>
          <p:nvPr>
            <p:ph type="sldNum" sz="quarter" idx="12"/>
          </p:nvPr>
        </p:nvSpPr>
        <p:spPr>
          <a:xfrm>
            <a:off x="8610600" y="6356350"/>
            <a:ext cx="2743200" cy="365125"/>
          </a:xfrm>
          <a:prstGeom prst="rect">
            <a:avLst/>
          </a:prstGeom>
        </p:spPr>
        <p:txBody>
          <a:bodyPr/>
          <a:lstStyle/>
          <a:p>
            <a:fld id="{EBF397D1-B2D8-4B45-B9BD-7AC9F98BC271}" type="slidenum">
              <a:rPr lang="zh-CN" altLang="en-US" smtClean="0"/>
              <a:t>‹#›</a:t>
            </a:fld>
            <a:endParaRPr lang="zh-CN" altLang="en-US"/>
          </a:p>
        </p:txBody>
      </p:sp>
    </p:spTree>
    <p:extLst>
      <p:ext uri="{BB962C8B-B14F-4D97-AF65-F5344CB8AC3E}">
        <p14:creationId xmlns:p14="http://schemas.microsoft.com/office/powerpoint/2010/main" val="3953198185"/>
      </p:ext>
    </p:extLst>
  </p:cSld>
  <p:clrMapOvr>
    <a:masterClrMapping/>
  </p:clrMapOvr>
  <mc:AlternateContent xmlns:mc="http://schemas.openxmlformats.org/markup-compatibility/2006" xmlns:p14="http://schemas.microsoft.com/office/powerpoint/2010/main">
    <mc:Choice Requires="p14">
      <p:transition spd="slow" p14:dur="1500" advClick="0" advTm="0">
        <p:split orient="vert"/>
      </p:transition>
    </mc:Choice>
    <mc:Fallback xmlns="">
      <p:transition spd="slow" advClick="0" advTm="0">
        <p:split orient="vert"/>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内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2669475346"/>
      </p:ext>
    </p:extLst>
  </p:cSld>
  <p:clrMapOvr>
    <a:masterClrMapping/>
  </p:clrMapOvr>
  <mc:AlternateContent xmlns:mc="http://schemas.openxmlformats.org/markup-compatibility/2006" xmlns:p14="http://schemas.microsoft.com/office/powerpoint/2010/main">
    <mc:Choice Requires="p14">
      <p:transition spd="slow" p14:dur="1500" advClick="0" advTm="0">
        <p:split orient="vert"/>
      </p:transition>
    </mc:Choice>
    <mc:Fallback xmlns="">
      <p:transition spd="slow" advClick="0" advTm="0">
        <p:split orient="vert"/>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First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336108657"/>
      </p:ext>
    </p:extLst>
  </p:cSld>
  <p:clrMapOvr>
    <a:masterClrMapping/>
  </p:clrMapOvr>
  <mc:AlternateContent xmlns:mc="http://schemas.openxmlformats.org/markup-compatibility/2006" xmlns:p14="http://schemas.microsoft.com/office/powerpoint/2010/main">
    <mc:Choice Requires="p14">
      <p:transition spd="slow" p14:dur="1500" advClick="0" advTm="0">
        <p:split orient="vert"/>
      </p:transition>
    </mc:Choice>
    <mc:Fallback xmlns="">
      <p:transition spd="slow" advClick="0" advTm="0">
        <p:split orient="vert"/>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txAndObj">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402167" y="685800"/>
            <a:ext cx="11387667" cy="1143000"/>
          </a:xfrm>
          <a:prstGeom prst="rect">
            <a:avLst/>
          </a:prstGeo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406401" y="1981200"/>
            <a:ext cx="5592233" cy="3886200"/>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201834" y="1981200"/>
            <a:ext cx="5592233" cy="3886200"/>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dt" sz="half" idx="10"/>
          </p:nvPr>
        </p:nvSpPr>
        <p:spPr>
          <a:xfrm>
            <a:off x="402167" y="6019800"/>
            <a:ext cx="3052233" cy="476250"/>
          </a:xfrm>
          <a:prstGeom prst="rect">
            <a:avLst/>
          </a:prstGeom>
          <a:ln/>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xfrm>
            <a:off x="4165600" y="6019800"/>
            <a:ext cx="3860800" cy="476250"/>
          </a:xfrm>
          <a:prstGeom prst="rect">
            <a:avLst/>
          </a:prstGeom>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xfrm>
            <a:off x="8737601" y="6019800"/>
            <a:ext cx="3052233" cy="476250"/>
          </a:xfrm>
          <a:prstGeom prst="rect">
            <a:avLst/>
          </a:prstGeom>
          <a:ln/>
        </p:spPr>
        <p:txBody>
          <a:bodyPr/>
          <a:lstStyle>
            <a:lvl1pPr>
              <a:defRPr/>
            </a:lvl1pPr>
          </a:lstStyle>
          <a:p>
            <a:pPr>
              <a:defRPr/>
            </a:pPr>
            <a:fld id="{4DD5308C-1B07-4A91-B0BB-86F2A13D7151}" type="slidenum">
              <a:rPr lang="en-US" altLang="zh-CN"/>
              <a:pPr>
                <a:defRPr/>
              </a:pPr>
              <a:t>‹#›</a:t>
            </a:fld>
            <a:endParaRPr lang="en-US" altLang="zh-CN"/>
          </a:p>
        </p:txBody>
      </p:sp>
    </p:spTree>
    <p:extLst>
      <p:ext uri="{BB962C8B-B14F-4D97-AF65-F5344CB8AC3E}">
        <p14:creationId xmlns:p14="http://schemas.microsoft.com/office/powerpoint/2010/main" val="268111396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02167" y="685800"/>
            <a:ext cx="11387667" cy="1143000"/>
          </a:xfrm>
          <a:prstGeom prst="rect">
            <a:avLst/>
          </a:prstGeom>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a:xfrm>
            <a:off x="402167" y="6019800"/>
            <a:ext cx="3052233" cy="476250"/>
          </a:xfrm>
          <a:prstGeom prst="rect">
            <a:avLst/>
          </a:prstGeom>
          <a:ln/>
        </p:spPr>
        <p:txBody>
          <a:bodyPr/>
          <a:lstStyle>
            <a:lvl1pPr>
              <a:defRPr/>
            </a:lvl1pPr>
          </a:lstStyle>
          <a:p>
            <a:pPr>
              <a:defRPr/>
            </a:pPr>
            <a:endParaRPr lang="en-US" altLang="zh-CN"/>
          </a:p>
        </p:txBody>
      </p:sp>
      <p:sp>
        <p:nvSpPr>
          <p:cNvPr id="4" name="Rectangle 5"/>
          <p:cNvSpPr>
            <a:spLocks noGrp="1" noChangeArrowheads="1"/>
          </p:cNvSpPr>
          <p:nvPr>
            <p:ph type="ftr" sz="quarter" idx="11"/>
          </p:nvPr>
        </p:nvSpPr>
        <p:spPr>
          <a:xfrm>
            <a:off x="4165600" y="6019800"/>
            <a:ext cx="3860800" cy="476250"/>
          </a:xfrm>
          <a:prstGeom prst="rect">
            <a:avLst/>
          </a:prstGeom>
          <a:ln/>
        </p:spPr>
        <p:txBody>
          <a:bodyPr/>
          <a:lstStyle>
            <a:lvl1pPr>
              <a:defRPr/>
            </a:lvl1pPr>
          </a:lstStyle>
          <a:p>
            <a:pPr>
              <a:defRPr/>
            </a:pPr>
            <a:endParaRPr lang="en-US" altLang="zh-CN"/>
          </a:p>
        </p:txBody>
      </p:sp>
      <p:sp>
        <p:nvSpPr>
          <p:cNvPr id="5" name="Rectangle 6"/>
          <p:cNvSpPr>
            <a:spLocks noGrp="1" noChangeArrowheads="1"/>
          </p:cNvSpPr>
          <p:nvPr>
            <p:ph type="sldNum" sz="quarter" idx="12"/>
          </p:nvPr>
        </p:nvSpPr>
        <p:spPr>
          <a:xfrm>
            <a:off x="8737601" y="6019800"/>
            <a:ext cx="3052233" cy="476250"/>
          </a:xfrm>
          <a:prstGeom prst="rect">
            <a:avLst/>
          </a:prstGeom>
          <a:ln/>
        </p:spPr>
        <p:txBody>
          <a:bodyPr/>
          <a:lstStyle>
            <a:lvl1pPr>
              <a:defRPr/>
            </a:lvl1pPr>
          </a:lstStyle>
          <a:p>
            <a:pPr>
              <a:defRPr/>
            </a:pPr>
            <a:fld id="{73195A01-EA9A-4213-B91B-5E6A85B40DE2}" type="slidenum">
              <a:rPr lang="en-US" altLang="zh-CN"/>
              <a:pPr>
                <a:defRPr/>
              </a:pPr>
              <a:t>‹#›</a:t>
            </a:fld>
            <a:endParaRPr lang="en-US" altLang="zh-CN"/>
          </a:p>
        </p:txBody>
      </p:sp>
    </p:spTree>
    <p:extLst>
      <p:ext uri="{BB962C8B-B14F-4D97-AF65-F5344CB8AC3E}">
        <p14:creationId xmlns:p14="http://schemas.microsoft.com/office/powerpoint/2010/main" val="165485348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538309722"/>
      </p:ext>
    </p:extLst>
  </p:cSld>
  <p:clrMap bg1="lt1" tx1="dk1" bg2="lt2" tx2="dk2" accent1="accent1" accent2="accent2" accent3="accent3" accent4="accent4" accent5="accent5" accent6="accent6" hlink="hlink" folHlink="folHlink"/>
  <p:sldLayoutIdLst>
    <p:sldLayoutId id="2147483765" r:id="rId1"/>
    <p:sldLayoutId id="2147483707" r:id="rId2"/>
    <p:sldLayoutId id="2147483757" r:id="rId3"/>
    <p:sldLayoutId id="2147483766" r:id="rId4"/>
    <p:sldLayoutId id="2147483767" r:id="rId5"/>
    <p:sldLayoutId id="2147483768" r:id="rId6"/>
    <p:sldLayoutId id="2147483769" r:id="rId7"/>
    <p:sldLayoutId id="2147483770" r:id="rId8"/>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jpeg"/><Relationship Id="rId1" Type="http://schemas.openxmlformats.org/officeDocument/2006/relationships/slideLayout" Target="../slideLayouts/slideLayout2.xml"/><Relationship Id="rId4" Type="http://schemas.openxmlformats.org/officeDocument/2006/relationships/image" Target="../media/image35.jpeg"/></Relationships>
</file>

<file path=ppt/slides/_rels/slide25.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8.jpeg"/><Relationship Id="rId1" Type="http://schemas.openxmlformats.org/officeDocument/2006/relationships/slideLayout" Target="../slideLayouts/slideLayout2.xml"/><Relationship Id="rId4" Type="http://schemas.openxmlformats.org/officeDocument/2006/relationships/image" Target="../media/image40.jpeg"/></Relationships>
</file>

<file path=ppt/slides/_rels/slide27.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28.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slideLayout" Target="../slideLayouts/slideLayout2.xml"/><Relationship Id="rId4" Type="http://schemas.openxmlformats.org/officeDocument/2006/relationships/image" Target="../media/image45.png"/></Relationships>
</file>

<file path=ppt/slides/_rels/slide3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8" Type="http://schemas.openxmlformats.org/officeDocument/2006/relationships/image" Target="../media/image46.jpeg"/><Relationship Id="rId3" Type="http://schemas.openxmlformats.org/officeDocument/2006/relationships/hyperlink" Target="http://wiki.mbalib.com/wiki/%E7%94%A8%E4%BA%BA%E5%8D%95%E4%BD%8D" TargetMode="External"/><Relationship Id="rId7" Type="http://schemas.openxmlformats.org/officeDocument/2006/relationships/hyperlink" Target="http://wiki.mbalib.com/wiki/%E6%8F%90%E8%B5%B7%E8%AF%89%E8%AE%BC" TargetMode="External"/><Relationship Id="rId2" Type="http://schemas.openxmlformats.org/officeDocument/2006/relationships/hyperlink" Target="http://wiki.mbalib.com/wiki/%E3%80%8A%E5%8A%B3%E5%8A%A8%E6%B3%95%E3%80%8B" TargetMode="External"/><Relationship Id="rId1" Type="http://schemas.openxmlformats.org/officeDocument/2006/relationships/slideLayout" Target="../slideLayouts/slideLayout2.xml"/><Relationship Id="rId6" Type="http://schemas.openxmlformats.org/officeDocument/2006/relationships/hyperlink" Target="http://wiki.mbalib.com/wiki/%E4%BB%B2%E8%A3%81" TargetMode="External"/><Relationship Id="rId5" Type="http://schemas.openxmlformats.org/officeDocument/2006/relationships/hyperlink" Target="http://wiki.mbalib.com/wiki/%E8%B0%83%E8%A7%A3" TargetMode="External"/><Relationship Id="rId4" Type="http://schemas.openxmlformats.org/officeDocument/2006/relationships/hyperlink" Target="http://wiki.mbalib.com/wiki/%E5%8A%B3%E5%8A%A8%E4%BA%89%E8%AE%AE" TargetMode="External"/></Relationships>
</file>

<file path=ppt/slides/_rels/slide34.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2.xml"/><Relationship Id="rId5" Type="http://schemas.openxmlformats.org/officeDocument/2006/relationships/image" Target="../media/image18.jpeg"/><Relationship Id="rId4" Type="http://schemas.openxmlformats.org/officeDocument/2006/relationships/image" Target="../media/image17.jpeg"/></Relationships>
</file>

<file path=ppt/slides/_rels/slide8.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84">
            <a:extLst>
              <a:ext uri="{FF2B5EF4-FFF2-40B4-BE49-F238E27FC236}">
                <a16:creationId xmlns:a16="http://schemas.microsoft.com/office/drawing/2014/main" xmlns="" id="{D8ABC501-0137-4E4E-947E-BC8757AEEF54}"/>
              </a:ext>
            </a:extLst>
          </p:cNvPr>
          <p:cNvSpPr txBox="1"/>
          <p:nvPr/>
        </p:nvSpPr>
        <p:spPr>
          <a:xfrm>
            <a:off x="4139409" y="2491715"/>
            <a:ext cx="6980833" cy="1354217"/>
          </a:xfrm>
          <a:prstGeom prst="rect">
            <a:avLst/>
          </a:prstGeom>
          <a:noFill/>
          <a:ln>
            <a:noFill/>
          </a:ln>
        </p:spPr>
        <p:txBody>
          <a:bodyPr vert="horz" wrap="square" lIns="0" tIns="0" rIns="0" bIns="0" rtlCol="0">
            <a:spAutoFit/>
          </a:bodyPr>
          <a:lstStyle/>
          <a:p>
            <a:pPr algn="ctr"/>
            <a:r>
              <a:rPr lang="zh-CN" altLang="en-US" sz="4800" b="1" dirty="0" smtClean="0">
                <a:solidFill>
                  <a:srgbClr val="E53437"/>
                </a:solidFill>
                <a:latin typeface="字魂35号-经典雅黑" panose="00000500000000000000" pitchFamily="2" charset="-122"/>
                <a:ea typeface="字魂35号-经典雅黑" panose="00000500000000000000" pitchFamily="2" charset="-122"/>
                <a:cs typeface="+mn-ea"/>
                <a:sym typeface="+mn-lt"/>
              </a:rPr>
              <a:t>项目</a:t>
            </a:r>
            <a:r>
              <a:rPr lang="zh-CN" altLang="en-US" sz="4800" b="1" dirty="0">
                <a:solidFill>
                  <a:srgbClr val="E53437"/>
                </a:solidFill>
                <a:latin typeface="字魂35号-经典雅黑" panose="00000500000000000000" pitchFamily="2" charset="-122"/>
                <a:ea typeface="字魂35号-经典雅黑" panose="00000500000000000000" pitchFamily="2" charset="-122"/>
                <a:cs typeface="+mn-ea"/>
                <a:sym typeface="+mn-lt"/>
              </a:rPr>
              <a:t>二</a:t>
            </a:r>
            <a:r>
              <a:rPr lang="zh-CN" altLang="en-US" sz="4800" b="1" dirty="0" smtClean="0">
                <a:solidFill>
                  <a:srgbClr val="E53437"/>
                </a:solidFill>
                <a:latin typeface="字魂35号-经典雅黑" panose="00000500000000000000" pitchFamily="2" charset="-122"/>
                <a:ea typeface="字魂35号-经典雅黑" panose="00000500000000000000" pitchFamily="2" charset="-122"/>
                <a:cs typeface="+mn-ea"/>
                <a:sym typeface="+mn-lt"/>
              </a:rPr>
              <a:t> 劳动安全</a:t>
            </a:r>
            <a:r>
              <a:rPr lang="zh-CN" altLang="en-US" sz="4800" b="1" dirty="0">
                <a:solidFill>
                  <a:srgbClr val="E53437"/>
                </a:solidFill>
                <a:latin typeface="字魂35号-经典雅黑" panose="00000500000000000000" pitchFamily="2" charset="-122"/>
                <a:ea typeface="字魂35号-经典雅黑" panose="00000500000000000000" pitchFamily="2" charset="-122"/>
                <a:cs typeface="+mn-ea"/>
                <a:sym typeface="+mn-lt"/>
              </a:rPr>
              <a:t>　</a:t>
            </a:r>
            <a:endParaRPr lang="en-US" altLang="zh-CN" sz="4800" b="1" dirty="0" smtClean="0">
              <a:solidFill>
                <a:srgbClr val="E53437"/>
              </a:solidFill>
              <a:latin typeface="字魂35号-经典雅黑" panose="00000500000000000000" pitchFamily="2" charset="-122"/>
              <a:ea typeface="字魂35号-经典雅黑" panose="00000500000000000000" pitchFamily="2" charset="-122"/>
              <a:cs typeface="+mn-ea"/>
              <a:sym typeface="+mn-lt"/>
            </a:endParaRPr>
          </a:p>
          <a:p>
            <a:pPr algn="ctr"/>
            <a:r>
              <a:rPr lang="zh-CN" altLang="en-US" sz="4000" b="1" dirty="0" smtClean="0">
                <a:solidFill>
                  <a:srgbClr val="E53437"/>
                </a:solidFill>
                <a:latin typeface="楷体" panose="02010609060101010101" pitchFamily="49" charset="-122"/>
                <a:ea typeface="楷体" panose="02010609060101010101" pitchFamily="49" charset="-122"/>
                <a:cs typeface="+mn-ea"/>
                <a:sym typeface="+mn-lt"/>
              </a:rPr>
              <a:t>任务四 劳动法律</a:t>
            </a:r>
            <a:endParaRPr lang="zh-CN" altLang="en-US" sz="4000" b="1" dirty="0">
              <a:solidFill>
                <a:srgbClr val="E53437"/>
              </a:solidFill>
              <a:latin typeface="楷体" panose="02010609060101010101" pitchFamily="49" charset="-122"/>
              <a:ea typeface="楷体" panose="02010609060101010101" pitchFamily="49" charset="-122"/>
              <a:cs typeface="+mn-ea"/>
              <a:sym typeface="+mn-lt"/>
            </a:endParaRPr>
          </a:p>
        </p:txBody>
      </p:sp>
    </p:spTree>
    <p:extLst>
      <p:ext uri="{BB962C8B-B14F-4D97-AF65-F5344CB8AC3E}">
        <p14:creationId xmlns:p14="http://schemas.microsoft.com/office/powerpoint/2010/main" val="2300998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3" name="Rectangle 2"/>
          <p:cNvSpPr>
            <a:spLocks noGrp="1" noRot="1" noChangeArrowheads="1"/>
          </p:cNvSpPr>
          <p:nvPr>
            <p:ph type="title" idx="4294967295"/>
          </p:nvPr>
        </p:nvSpPr>
        <p:spPr>
          <a:xfrm>
            <a:off x="1004341" y="685800"/>
            <a:ext cx="11388725" cy="1143000"/>
          </a:xfrm>
          <a:prstGeom prst="rect">
            <a:avLst/>
          </a:prstGeom>
        </p:spPr>
        <p:txBody>
          <a:bodyPr/>
          <a:lstStyle/>
          <a:p>
            <a:pPr eaLnBrk="1" hangingPunct="1"/>
            <a:r>
              <a:rPr lang="zh-CN" altLang="en-US" sz="2400" b="1" dirty="0">
                <a:latin typeface="微软雅黑" panose="020B0503020204020204" pitchFamily="34" charset="-122"/>
                <a:ea typeface="微软雅黑" panose="020B0503020204020204" pitchFamily="34" charset="-122"/>
                <a:cs typeface="+mn-cs"/>
              </a:rPr>
              <a:t>如何认定劳动关系的存在？</a:t>
            </a:r>
          </a:p>
        </p:txBody>
      </p:sp>
      <p:sp>
        <p:nvSpPr>
          <p:cNvPr id="1034" name="Rectangle 3"/>
          <p:cNvSpPr>
            <a:spLocks noGrp="1" noRot="1" noChangeArrowheads="1"/>
          </p:cNvSpPr>
          <p:nvPr>
            <p:ph type="body" sz="half" idx="4294967295"/>
          </p:nvPr>
        </p:nvSpPr>
        <p:spPr>
          <a:xfrm>
            <a:off x="1034322" y="1593850"/>
            <a:ext cx="6100996" cy="4038600"/>
          </a:xfrm>
          <a:prstGeom prst="rect">
            <a:avLst/>
          </a:prstGeom>
        </p:spPr>
        <p:txBody>
          <a:bodyPr/>
          <a:lstStyle/>
          <a:p>
            <a:pPr eaLnBrk="1" hangingPunct="1">
              <a:lnSpc>
                <a:spcPct val="150000"/>
              </a:lnSpc>
              <a:buFont typeface="Wingdings" pitchFamily="2" charset="2"/>
              <a:buNone/>
            </a:pPr>
            <a:r>
              <a:rPr lang="zh-CN" altLang="en-US" sz="2400" dirty="0">
                <a:latin typeface="微软雅黑" panose="020B0503020204020204" pitchFamily="34" charset="-122"/>
                <a:ea typeface="微软雅黑" panose="020B0503020204020204" pitchFamily="34" charset="-122"/>
              </a:rPr>
              <a:t>（</a:t>
            </a:r>
            <a:r>
              <a:rPr lang="en-US" altLang="zh-CN" sz="2400" dirty="0">
                <a:latin typeface="微软雅黑" panose="020B0503020204020204" pitchFamily="34" charset="-122"/>
                <a:ea typeface="微软雅黑" panose="020B0503020204020204" pitchFamily="34" charset="-122"/>
              </a:rPr>
              <a:t>1</a:t>
            </a:r>
            <a:r>
              <a:rPr lang="zh-CN" altLang="en-US" sz="2400" dirty="0">
                <a:latin typeface="微软雅黑" panose="020B0503020204020204" pitchFamily="34" charset="-122"/>
                <a:ea typeface="微软雅黑" panose="020B0503020204020204" pitchFamily="34" charset="-122"/>
              </a:rPr>
              <a:t>）是否签订了劳动合同</a:t>
            </a:r>
          </a:p>
          <a:p>
            <a:pPr eaLnBrk="1" hangingPunct="1">
              <a:lnSpc>
                <a:spcPct val="150000"/>
              </a:lnSpc>
              <a:buFont typeface="Wingdings" pitchFamily="2" charset="2"/>
              <a:buNone/>
            </a:pPr>
            <a:endParaRPr lang="zh-CN" altLang="en-US" sz="2400" dirty="0">
              <a:latin typeface="微软雅黑" panose="020B0503020204020204" pitchFamily="34" charset="-122"/>
              <a:ea typeface="微软雅黑" panose="020B0503020204020204" pitchFamily="34" charset="-122"/>
            </a:endParaRPr>
          </a:p>
          <a:p>
            <a:pPr eaLnBrk="1" hangingPunct="1">
              <a:lnSpc>
                <a:spcPct val="150000"/>
              </a:lnSpc>
              <a:buFont typeface="Wingdings" pitchFamily="2" charset="2"/>
              <a:buNone/>
            </a:pPr>
            <a:r>
              <a:rPr lang="zh-CN" altLang="en-US" sz="2400" dirty="0">
                <a:latin typeface="微软雅黑" panose="020B0503020204020204" pitchFamily="34" charset="-122"/>
                <a:ea typeface="微软雅黑" panose="020B0503020204020204" pitchFamily="34" charset="-122"/>
              </a:rPr>
              <a:t>（</a:t>
            </a:r>
            <a:r>
              <a:rPr lang="en-US" altLang="zh-CN" sz="2400" dirty="0">
                <a:latin typeface="微软雅黑" panose="020B0503020204020204" pitchFamily="34" charset="-122"/>
                <a:ea typeface="微软雅黑" panose="020B0503020204020204" pitchFamily="34" charset="-122"/>
              </a:rPr>
              <a:t>2</a:t>
            </a:r>
            <a:r>
              <a:rPr lang="zh-CN" altLang="en-US" sz="2400" dirty="0">
                <a:latin typeface="微软雅黑" panose="020B0503020204020204" pitchFamily="34" charset="-122"/>
                <a:ea typeface="微软雅黑" panose="020B0503020204020204" pitchFamily="34" charset="-122"/>
              </a:rPr>
              <a:t>）是否存在事实劳动关系</a:t>
            </a:r>
          </a:p>
          <a:p>
            <a:pPr eaLnBrk="1" hangingPunct="1">
              <a:lnSpc>
                <a:spcPct val="150000"/>
              </a:lnSpc>
              <a:buFont typeface="Wingdings" pitchFamily="2" charset="2"/>
              <a:buNone/>
            </a:pPr>
            <a:r>
              <a:rPr lang="zh-CN" altLang="en-US" sz="2400" dirty="0">
                <a:latin typeface="微软雅黑" panose="020B0503020204020204" pitchFamily="34" charset="-122"/>
                <a:ea typeface="微软雅黑" panose="020B0503020204020204" pitchFamily="34" charset="-122"/>
              </a:rPr>
              <a:t>         如果用人单位与劳动者之间由于各种原因没有签订劳动合同或签订的是无效劳动合同，但却存在着劳动关系，我们就称之为事实劳动关系。</a:t>
            </a:r>
          </a:p>
          <a:p>
            <a:pPr eaLnBrk="1" hangingPunct="1">
              <a:lnSpc>
                <a:spcPct val="90000"/>
              </a:lnSpc>
              <a:buFont typeface="Wingdings" pitchFamily="2" charset="2"/>
              <a:buNone/>
            </a:pPr>
            <a:r>
              <a:rPr lang="zh-CN" altLang="en-US" sz="2000" b="1" dirty="0" smtClean="0">
                <a:solidFill>
                  <a:srgbClr val="008080"/>
                </a:solidFill>
              </a:rPr>
              <a:t>         </a:t>
            </a:r>
            <a:endParaRPr lang="zh-CN" altLang="en-US" sz="2000" b="1" dirty="0" smtClean="0">
              <a:solidFill>
                <a:schemeClr val="tx2"/>
              </a:solidFill>
            </a:endParaRPr>
          </a:p>
        </p:txBody>
      </p:sp>
      <p:graphicFrame>
        <p:nvGraphicFramePr>
          <p:cNvPr id="2" name="图示 1"/>
          <p:cNvGraphicFramePr/>
          <p:nvPr/>
        </p:nvGraphicFramePr>
        <p:xfrm>
          <a:off x="7165975" y="2653207"/>
          <a:ext cx="4487056" cy="244693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73956603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Rot="1" noChangeArrowheads="1"/>
          </p:cNvSpPr>
          <p:nvPr>
            <p:ph type="title" idx="4294967295"/>
          </p:nvPr>
        </p:nvSpPr>
        <p:spPr>
          <a:xfrm>
            <a:off x="794479" y="724889"/>
            <a:ext cx="10515600" cy="1325563"/>
          </a:xfrm>
          <a:prstGeom prst="rect">
            <a:avLst/>
          </a:prstGeom>
        </p:spPr>
        <p:txBody>
          <a:bodyPr/>
          <a:lstStyle/>
          <a:p>
            <a:r>
              <a:rPr lang="zh-CN" altLang="en-US" sz="2400" b="1" dirty="0">
                <a:latin typeface="微软雅黑" panose="020B0503020204020204" pitchFamily="34" charset="-122"/>
                <a:ea typeface="微软雅黑" panose="020B0503020204020204" pitchFamily="34" charset="-122"/>
                <a:cs typeface="+mn-cs"/>
              </a:rPr>
              <a:t>事实劳动关系成立的条件</a:t>
            </a:r>
          </a:p>
        </p:txBody>
      </p:sp>
      <p:sp>
        <p:nvSpPr>
          <p:cNvPr id="17411" name="Rectangle 4"/>
          <p:cNvSpPr>
            <a:spLocks noGrp="1" noChangeArrowheads="1"/>
          </p:cNvSpPr>
          <p:nvPr>
            <p:ph type="body" idx="4294967295"/>
          </p:nvPr>
        </p:nvSpPr>
        <p:spPr>
          <a:xfrm>
            <a:off x="505060" y="1439056"/>
            <a:ext cx="11387137" cy="4495800"/>
          </a:xfrm>
          <a:prstGeom prst="rect">
            <a:avLst/>
          </a:prstGeom>
          <a:noFill/>
        </p:spPr>
        <p:txBody>
          <a:bodyPr/>
          <a:lstStyle/>
          <a:p>
            <a:pPr eaLnBrk="1" hangingPunct="1">
              <a:lnSpc>
                <a:spcPct val="80000"/>
              </a:lnSpc>
            </a:pPr>
            <a:endParaRPr lang="en-US" altLang="zh-CN" sz="2400" b="1" dirty="0" smtClean="0"/>
          </a:p>
          <a:p>
            <a:pPr marL="0" indent="0" eaLnBrk="1" hangingPunct="1">
              <a:lnSpc>
                <a:spcPct val="150000"/>
              </a:lnSpc>
              <a:buNone/>
            </a:pPr>
            <a:r>
              <a:rPr lang="zh-CN" altLang="en-US" sz="2400" dirty="0">
                <a:latin typeface="微软雅黑" panose="020B0503020204020204" pitchFamily="34" charset="-122"/>
                <a:ea typeface="微软雅黑" panose="020B0503020204020204" pitchFamily="34" charset="-122"/>
              </a:rPr>
              <a:t>（</a:t>
            </a:r>
            <a:r>
              <a:rPr lang="en-US" altLang="zh-CN" sz="2400" dirty="0">
                <a:latin typeface="微软雅黑" panose="020B0503020204020204" pitchFamily="34" charset="-122"/>
                <a:ea typeface="微软雅黑" panose="020B0503020204020204" pitchFamily="34" charset="-122"/>
                <a:sym typeface="Wingdings" pitchFamily="2" charset="2"/>
              </a:rPr>
              <a:t>1</a:t>
            </a:r>
            <a:r>
              <a:rPr lang="zh-CN" altLang="en-US" sz="2400" dirty="0">
                <a:latin typeface="微软雅黑" panose="020B0503020204020204" pitchFamily="34" charset="-122"/>
                <a:ea typeface="微软雅黑" panose="020B0503020204020204" pitchFamily="34" charset="-122"/>
                <a:sym typeface="Wingdings" pitchFamily="2" charset="2"/>
              </a:rPr>
              <a:t>）用人单位和劳动者符合法律、法规规定的主体资格；</a:t>
            </a:r>
          </a:p>
          <a:p>
            <a:pPr marL="0" indent="0" eaLnBrk="1" hangingPunct="1">
              <a:lnSpc>
                <a:spcPct val="150000"/>
              </a:lnSpc>
              <a:buNone/>
            </a:pPr>
            <a:r>
              <a:rPr lang="zh-CN" altLang="en-US" sz="2400" dirty="0">
                <a:latin typeface="微软雅黑" panose="020B0503020204020204" pitchFamily="34" charset="-122"/>
                <a:ea typeface="微软雅黑" panose="020B0503020204020204" pitchFamily="34" charset="-122"/>
                <a:sym typeface="Wingdings" pitchFamily="2" charset="2"/>
              </a:rPr>
              <a:t>（</a:t>
            </a:r>
            <a:r>
              <a:rPr lang="en-US" altLang="zh-CN" sz="2400" dirty="0">
                <a:latin typeface="微软雅黑" panose="020B0503020204020204" pitchFamily="34" charset="-122"/>
                <a:ea typeface="微软雅黑" panose="020B0503020204020204" pitchFamily="34" charset="-122"/>
                <a:sym typeface="Wingdings" pitchFamily="2" charset="2"/>
              </a:rPr>
              <a:t>2</a:t>
            </a:r>
            <a:r>
              <a:rPr lang="zh-CN" altLang="en-US" sz="2400" dirty="0">
                <a:latin typeface="微软雅黑" panose="020B0503020204020204" pitchFamily="34" charset="-122"/>
                <a:ea typeface="微软雅黑" panose="020B0503020204020204" pitchFamily="34" charset="-122"/>
                <a:sym typeface="Wingdings" pitchFamily="2" charset="2"/>
              </a:rPr>
              <a:t>）用人单位依法制定的各项劳动规章制度适用于劳动者，劳动者受用人单位的劳动管理，从事用人单位安排的有报酬的劳动；</a:t>
            </a:r>
          </a:p>
          <a:p>
            <a:pPr marL="0" indent="0" eaLnBrk="1" hangingPunct="1">
              <a:lnSpc>
                <a:spcPct val="150000"/>
              </a:lnSpc>
              <a:buNone/>
            </a:pPr>
            <a:r>
              <a:rPr lang="zh-CN" altLang="en-US" sz="2400" dirty="0">
                <a:latin typeface="微软雅黑" panose="020B0503020204020204" pitchFamily="34" charset="-122"/>
                <a:ea typeface="微软雅黑" panose="020B0503020204020204" pitchFamily="34" charset="-122"/>
              </a:rPr>
              <a:t>（</a:t>
            </a:r>
            <a:r>
              <a:rPr lang="en-US" altLang="zh-CN" sz="2400" dirty="0">
                <a:latin typeface="微软雅黑" panose="020B0503020204020204" pitchFamily="34" charset="-122"/>
                <a:ea typeface="微软雅黑" panose="020B0503020204020204" pitchFamily="34" charset="-122"/>
              </a:rPr>
              <a:t>3</a:t>
            </a:r>
            <a:r>
              <a:rPr lang="zh-CN" altLang="en-US" sz="2400" dirty="0">
                <a:latin typeface="微软雅黑" panose="020B0503020204020204" pitchFamily="34" charset="-122"/>
                <a:ea typeface="微软雅黑" panose="020B0503020204020204" pitchFamily="34" charset="-122"/>
              </a:rPr>
              <a:t>）劳动者提供的劳动是用人单位业务的组成部分。</a:t>
            </a:r>
          </a:p>
          <a:p>
            <a:pPr marL="0" indent="0" eaLnBrk="1" hangingPunct="1">
              <a:lnSpc>
                <a:spcPct val="150000"/>
              </a:lnSpc>
              <a:buNone/>
            </a:pPr>
            <a:r>
              <a:rPr lang="zh-CN" altLang="en-US" sz="2400" dirty="0" smtClean="0">
                <a:latin typeface="微软雅黑" panose="020B0503020204020204" pitchFamily="34" charset="-122"/>
                <a:ea typeface="微软雅黑" panose="020B0503020204020204" pitchFamily="34" charset="-122"/>
              </a:rPr>
              <a:t>  </a:t>
            </a:r>
            <a:r>
              <a:rPr lang="zh-CN" altLang="en-US" sz="2400" dirty="0" smtClean="0">
                <a:solidFill>
                  <a:srgbClr val="FF0000"/>
                </a:solidFill>
                <a:latin typeface="微软雅黑" panose="020B0503020204020204" pitchFamily="34" charset="-122"/>
                <a:ea typeface="微软雅黑" panose="020B0503020204020204" pitchFamily="34" charset="-122"/>
              </a:rPr>
              <a:t> </a:t>
            </a:r>
            <a:r>
              <a:rPr lang="zh-CN" altLang="en-US" sz="2400" dirty="0">
                <a:solidFill>
                  <a:srgbClr val="FF0000"/>
                </a:solidFill>
                <a:latin typeface="微软雅黑" panose="020B0503020204020204" pitchFamily="34" charset="-122"/>
                <a:ea typeface="微软雅黑" panose="020B0503020204020204" pitchFamily="34" charset="-122"/>
              </a:rPr>
              <a:t>注意：以上三条必须同时具备，才可断定二者存在事实劳动关系。</a:t>
            </a:r>
          </a:p>
          <a:p>
            <a:pPr eaLnBrk="1" hangingPunct="1">
              <a:lnSpc>
                <a:spcPct val="150000"/>
              </a:lnSpc>
              <a:buFont typeface="Wingdings" pitchFamily="2" charset="2"/>
              <a:buNone/>
            </a:pPr>
            <a:r>
              <a:rPr lang="zh-CN" altLang="en-US" sz="2400" dirty="0">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68018474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6" name="Picture 4" descr="t0140293a11505afe7b"/>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540894" y="4811843"/>
            <a:ext cx="3300668" cy="17682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34" name="Rectangle 2"/>
          <p:cNvSpPr>
            <a:spLocks noGrp="1" noRot="1" noChangeArrowheads="1"/>
          </p:cNvSpPr>
          <p:nvPr>
            <p:ph type="title" idx="4294967295"/>
          </p:nvPr>
        </p:nvSpPr>
        <p:spPr>
          <a:xfrm>
            <a:off x="914400" y="841948"/>
            <a:ext cx="6502400" cy="1143000"/>
          </a:xfrm>
          <a:prstGeom prst="rect">
            <a:avLst/>
          </a:prstGeom>
        </p:spPr>
        <p:txBody>
          <a:bodyPr/>
          <a:lstStyle/>
          <a:p>
            <a:pPr eaLnBrk="1" hangingPunct="1"/>
            <a:r>
              <a:rPr lang="zh-CN" altLang="en-US" sz="2400" b="1" dirty="0">
                <a:latin typeface="微软雅黑" panose="020B0503020204020204" pitchFamily="34" charset="-122"/>
                <a:ea typeface="微软雅黑" panose="020B0503020204020204" pitchFamily="34" charset="-122"/>
                <a:cs typeface="+mn-cs"/>
              </a:rPr>
              <a:t>没签劳动合同，如何证明劳动关系？</a:t>
            </a:r>
          </a:p>
        </p:txBody>
      </p:sp>
      <p:sp>
        <p:nvSpPr>
          <p:cNvPr id="18435" name="Rectangle 3"/>
          <p:cNvSpPr>
            <a:spLocks noGrp="1" noRot="1" noChangeArrowheads="1"/>
          </p:cNvSpPr>
          <p:nvPr>
            <p:ph type="body" idx="4294967295"/>
          </p:nvPr>
        </p:nvSpPr>
        <p:spPr>
          <a:xfrm>
            <a:off x="501227" y="1287905"/>
            <a:ext cx="11082337" cy="3657600"/>
          </a:xfrm>
          <a:prstGeom prst="rect">
            <a:avLst/>
          </a:prstGeom>
        </p:spPr>
        <p:txBody>
          <a:bodyPr/>
          <a:lstStyle/>
          <a:p>
            <a:pPr eaLnBrk="1" hangingPunct="1">
              <a:lnSpc>
                <a:spcPct val="80000"/>
              </a:lnSpc>
            </a:pPr>
            <a:endParaRPr lang="en-US" altLang="zh-CN" sz="1600" b="1" dirty="0" smtClean="0"/>
          </a:p>
          <a:p>
            <a:pPr marL="0" indent="0">
              <a:lnSpc>
                <a:spcPct val="150000"/>
              </a:lnSpc>
              <a:buNone/>
            </a:pPr>
            <a:r>
              <a:rPr lang="zh-CN" altLang="en-US" sz="2000" dirty="0">
                <a:latin typeface="微软雅黑" panose="020B0503020204020204" pitchFamily="34" charset="-122"/>
                <a:ea typeface="微软雅黑" panose="020B0503020204020204" pitchFamily="34" charset="-122"/>
              </a:rPr>
              <a:t>劳动部</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关于确立劳动关系有关事项的通知</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规定，用人单位未与劳动者签订劳动合同，认定双方存在劳动关系时可参照下列凭证：</a:t>
            </a:r>
          </a:p>
          <a:p>
            <a:pPr marL="0" indent="0">
              <a:lnSpc>
                <a:spcPct val="150000"/>
              </a:lnSpc>
              <a:buNone/>
            </a:pP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一</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工资支付凭证或记录</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职工工资发放花名册</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、缴纳各项社会保险费的记录；</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提供工资条</a:t>
            </a:r>
            <a:r>
              <a:rPr lang="en-US" altLang="zh-CN" sz="2000" dirty="0">
                <a:latin typeface="微软雅黑" panose="020B0503020204020204" pitchFamily="34" charset="-122"/>
                <a:ea typeface="微软雅黑" panose="020B0503020204020204" pitchFamily="34" charset="-122"/>
              </a:rPr>
              <a:t>)</a:t>
            </a:r>
          </a:p>
          <a:p>
            <a:pPr marL="0" indent="0">
              <a:lnSpc>
                <a:spcPct val="150000"/>
              </a:lnSpc>
              <a:buNone/>
            </a:pP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二</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用人单位向劳动者发放的“工作证”、“服务证”等能够证明身份的证件；（提供有盖人事行政章或</a:t>
            </a:r>
            <a:r>
              <a:rPr lang="zh-CN" altLang="en-US" sz="2000" dirty="0" smtClean="0">
                <a:latin typeface="微软雅黑" panose="020B0503020204020204" pitchFamily="34" charset="-122"/>
                <a:ea typeface="微软雅黑" panose="020B0503020204020204" pitchFamily="34" charset="-122"/>
              </a:rPr>
              <a:t>公章工</a:t>
            </a:r>
            <a:r>
              <a:rPr lang="zh-CN" altLang="en-US" sz="2000" dirty="0">
                <a:latin typeface="微软雅黑" panose="020B0503020204020204" pitchFamily="34" charset="-122"/>
                <a:ea typeface="微软雅黑" panose="020B0503020204020204" pitchFamily="34" charset="-122"/>
              </a:rPr>
              <a:t>卡、厂牌 ）</a:t>
            </a:r>
          </a:p>
          <a:p>
            <a:pPr marL="0" indent="0">
              <a:lnSpc>
                <a:spcPct val="150000"/>
              </a:lnSpc>
              <a:buNone/>
            </a:pP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三</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劳动者填写的用人单位招工招聘“登记表”、“报名表”等招用记录；</a:t>
            </a:r>
          </a:p>
          <a:p>
            <a:pPr marL="0" indent="0">
              <a:lnSpc>
                <a:spcPct val="150000"/>
              </a:lnSpc>
              <a:buNone/>
            </a:pP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四</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考勤记录；</a:t>
            </a:r>
          </a:p>
          <a:p>
            <a:pPr marL="0" indent="0">
              <a:lnSpc>
                <a:spcPct val="150000"/>
              </a:lnSpc>
              <a:buNone/>
            </a:pP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五</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其他劳动者的证言等。</a:t>
            </a:r>
          </a:p>
        </p:txBody>
      </p:sp>
    </p:spTree>
    <p:extLst>
      <p:ext uri="{BB962C8B-B14F-4D97-AF65-F5344CB8AC3E}">
        <p14:creationId xmlns:p14="http://schemas.microsoft.com/office/powerpoint/2010/main" val="886825017"/>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Rot="1" noChangeArrowheads="1"/>
          </p:cNvSpPr>
          <p:nvPr>
            <p:ph type="title" idx="4294967295"/>
          </p:nvPr>
        </p:nvSpPr>
        <p:spPr>
          <a:xfrm>
            <a:off x="494676" y="610849"/>
            <a:ext cx="11388725" cy="1143000"/>
          </a:xfrm>
          <a:prstGeom prst="rect">
            <a:avLst/>
          </a:prstGeom>
        </p:spPr>
        <p:txBody>
          <a:bodyPr/>
          <a:lstStyle/>
          <a:p>
            <a:pPr eaLnBrk="1" hangingPunct="1"/>
            <a:r>
              <a:rPr lang="zh-CN" altLang="en-US" sz="2400" b="1" dirty="0">
                <a:latin typeface="微软雅黑" panose="020B0503020204020204" pitchFamily="34" charset="-122"/>
                <a:ea typeface="微软雅黑" panose="020B0503020204020204" pitchFamily="34" charset="-122"/>
                <a:cs typeface="+mn-cs"/>
              </a:rPr>
              <a:t>案例分析</a:t>
            </a:r>
          </a:p>
        </p:txBody>
      </p:sp>
      <p:sp>
        <p:nvSpPr>
          <p:cNvPr id="19459" name="Rectangle 3"/>
          <p:cNvSpPr>
            <a:spLocks noGrp="1" noChangeArrowheads="1"/>
          </p:cNvSpPr>
          <p:nvPr>
            <p:ph type="body" idx="4294967295"/>
          </p:nvPr>
        </p:nvSpPr>
        <p:spPr>
          <a:xfrm>
            <a:off x="854439" y="1018082"/>
            <a:ext cx="10058400" cy="4724400"/>
          </a:xfrm>
          <a:prstGeom prst="rect">
            <a:avLst/>
          </a:prstGeom>
          <a:noFill/>
        </p:spPr>
        <p:txBody>
          <a:bodyPr/>
          <a:lstStyle/>
          <a:p>
            <a:pPr eaLnBrk="1" hangingPunct="1">
              <a:lnSpc>
                <a:spcPct val="80000"/>
              </a:lnSpc>
              <a:buFont typeface="Wingdings" pitchFamily="2" charset="2"/>
              <a:buNone/>
            </a:pPr>
            <a:endParaRPr lang="en-US" altLang="zh-CN" sz="2000" b="1" dirty="0" smtClean="0"/>
          </a:p>
          <a:p>
            <a:pPr eaLnBrk="1" hangingPunct="1">
              <a:lnSpc>
                <a:spcPct val="80000"/>
              </a:lnSpc>
            </a:pPr>
            <a:endParaRPr lang="en-US" altLang="zh-CN" sz="2000" b="1" dirty="0" smtClean="0"/>
          </a:p>
          <a:p>
            <a:pPr eaLnBrk="1" hangingPunct="1">
              <a:lnSpc>
                <a:spcPct val="150000"/>
              </a:lnSpc>
              <a:buFont typeface="Wingdings" pitchFamily="2" charset="2"/>
              <a:buNone/>
            </a:pPr>
            <a:r>
              <a:rPr lang="en-US" altLang="zh-CN" sz="2000" dirty="0" smtClean="0"/>
              <a:t>           </a:t>
            </a:r>
            <a:r>
              <a:rPr lang="zh-CN" altLang="en-US" sz="2000" dirty="0">
                <a:latin typeface="微软雅黑" panose="020B0503020204020204" pitchFamily="34" charset="-122"/>
                <a:ea typeface="微软雅黑" panose="020B0503020204020204" pitchFamily="34" charset="-122"/>
              </a:rPr>
              <a:t>王某是甲企业的技术员，由于技术好，在当地同行中有一定的知名度</a:t>
            </a:r>
            <a:r>
              <a:rPr lang="zh-CN" altLang="en-US" sz="2000" dirty="0" smtClean="0">
                <a:latin typeface="微软雅黑" panose="020B0503020204020204" pitchFamily="34" charset="-122"/>
                <a:ea typeface="微软雅黑" panose="020B0503020204020204" pitchFamily="34" charset="-122"/>
              </a:rPr>
              <a:t>。</a:t>
            </a:r>
            <a:r>
              <a:rPr lang="en-US" altLang="zh-CN" sz="2000" dirty="0" smtClean="0">
                <a:latin typeface="微软雅黑" panose="020B0503020204020204" pitchFamily="34" charset="-122"/>
                <a:ea typeface="微软雅黑" panose="020B0503020204020204" pitchFamily="34" charset="-122"/>
              </a:rPr>
              <a:t>2021</a:t>
            </a:r>
            <a:r>
              <a:rPr lang="zh-CN" altLang="en-US" sz="2000" dirty="0" smtClean="0">
                <a:latin typeface="微软雅黑" panose="020B0503020204020204" pitchFamily="34" charset="-122"/>
                <a:ea typeface="微软雅黑" panose="020B0503020204020204" pitchFamily="34" charset="-122"/>
              </a:rPr>
              <a:t>年</a:t>
            </a:r>
            <a:r>
              <a:rPr lang="zh-CN" altLang="en-US" sz="2000" dirty="0">
                <a:latin typeface="微软雅黑" panose="020B0503020204020204" pitchFamily="34" charset="-122"/>
                <a:ea typeface="微软雅黑" panose="020B0503020204020204" pitchFamily="34" charset="-122"/>
              </a:rPr>
              <a:t>春节期间，当地乙公司请其帮助维修机器设备。在劳动过程中，不慎从梯子上摔下，造成重伤。在治疗过程中，在王某是否应享受工伤待遇的问题上，王某与乙公司产生了分歧。</a:t>
            </a:r>
          </a:p>
          <a:p>
            <a:pPr eaLnBrk="1" hangingPunct="1">
              <a:lnSpc>
                <a:spcPct val="150000"/>
              </a:lnSpc>
              <a:buFont typeface="Wingdings" pitchFamily="2" charset="2"/>
              <a:buNone/>
            </a:pPr>
            <a:r>
              <a:rPr lang="zh-CN" altLang="en-US" sz="2000" dirty="0">
                <a:latin typeface="微软雅黑" panose="020B0503020204020204" pitchFamily="34" charset="-122"/>
                <a:ea typeface="微软雅黑" panose="020B0503020204020204" pitchFamily="34" charset="-122"/>
              </a:rPr>
              <a:t>           王某认为，自己是为乙公司服务过程中出的事故，属于工伤，乙公司应按照工伤保险的有关规定，给予其工伤待遇；而乙公司认为，王某与其公司之间不存在劳动关系，且造成伤害的原因是本人不谨慎，应当由其本人承担主要的责任。</a:t>
            </a:r>
          </a:p>
          <a:p>
            <a:pPr eaLnBrk="1" hangingPunct="1">
              <a:lnSpc>
                <a:spcPct val="150000"/>
              </a:lnSpc>
            </a:pPr>
            <a:endParaRPr lang="zh-CN" altLang="en-US" sz="2000" dirty="0">
              <a:latin typeface="微软雅黑" panose="020B0503020204020204" pitchFamily="34" charset="-122"/>
              <a:ea typeface="微软雅黑" panose="020B0503020204020204" pitchFamily="34" charset="-122"/>
            </a:endParaRPr>
          </a:p>
          <a:p>
            <a:pPr eaLnBrk="1" hangingPunct="1">
              <a:lnSpc>
                <a:spcPct val="150000"/>
              </a:lnSpc>
              <a:buFont typeface="Wingdings" pitchFamily="2" charset="2"/>
              <a:buNone/>
            </a:pPr>
            <a:r>
              <a:rPr lang="zh-CN" altLang="en-US" sz="2000" dirty="0">
                <a:latin typeface="微软雅黑" panose="020B0503020204020204" pitchFamily="34" charset="-122"/>
                <a:ea typeface="微软雅黑" panose="020B0503020204020204" pitchFamily="34" charset="-122"/>
              </a:rPr>
              <a:t>          请你分析王某和乙公司之间是否存在劳动关系？</a:t>
            </a:r>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145582" y="5098997"/>
            <a:ext cx="560388" cy="774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3223488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4"/>
          <p:cNvSpPr>
            <a:spLocks noGrp="1" noChangeArrowheads="1"/>
          </p:cNvSpPr>
          <p:nvPr>
            <p:ph type="body" idx="4294967295"/>
          </p:nvPr>
        </p:nvSpPr>
        <p:spPr>
          <a:xfrm>
            <a:off x="669562" y="856938"/>
            <a:ext cx="10872866" cy="4953000"/>
          </a:xfrm>
          <a:prstGeom prst="rect">
            <a:avLst/>
          </a:prstGeom>
          <a:noFill/>
        </p:spPr>
        <p:txBody>
          <a:bodyPr/>
          <a:lstStyle/>
          <a:p>
            <a:pPr marL="0" indent="0">
              <a:lnSpc>
                <a:spcPct val="150000"/>
              </a:lnSpc>
              <a:buNone/>
            </a:pPr>
            <a:r>
              <a:rPr lang="zh-CN" altLang="en-US" sz="2400" dirty="0">
                <a:latin typeface="微软雅黑" panose="020B0503020204020204" pitchFamily="34" charset="-122"/>
                <a:ea typeface="微软雅黑" panose="020B0503020204020204" pitchFamily="34" charset="-122"/>
              </a:rPr>
              <a:t>评析：</a:t>
            </a:r>
          </a:p>
          <a:p>
            <a:pPr marL="0" indent="0">
              <a:lnSpc>
                <a:spcPct val="150000"/>
              </a:lnSpc>
              <a:buNone/>
            </a:pPr>
            <a:r>
              <a:rPr lang="zh-CN" altLang="en-US" sz="2400" dirty="0">
                <a:latin typeface="微软雅黑" panose="020B0503020204020204" pitchFamily="34" charset="-122"/>
                <a:ea typeface="微软雅黑" panose="020B0503020204020204" pitchFamily="34" charset="-122"/>
              </a:rPr>
              <a:t>   对照上述三个条件</a:t>
            </a:r>
          </a:p>
          <a:p>
            <a:pPr marL="0" indent="0">
              <a:lnSpc>
                <a:spcPct val="150000"/>
              </a:lnSpc>
              <a:buNone/>
            </a:pPr>
            <a:r>
              <a:rPr lang="zh-CN" altLang="en-US" sz="2400" dirty="0">
                <a:latin typeface="微软雅黑" panose="020B0503020204020204" pitchFamily="34" charset="-122"/>
                <a:ea typeface="微软雅黑" panose="020B0503020204020204" pitchFamily="34" charset="-122"/>
              </a:rPr>
              <a:t>（</a:t>
            </a:r>
            <a:r>
              <a:rPr lang="en-US" altLang="zh-CN" sz="2400" dirty="0">
                <a:latin typeface="微软雅黑" panose="020B0503020204020204" pitchFamily="34" charset="-122"/>
                <a:ea typeface="微软雅黑" panose="020B0503020204020204" pitchFamily="34" charset="-122"/>
              </a:rPr>
              <a:t>1</a:t>
            </a:r>
            <a:r>
              <a:rPr lang="zh-CN" altLang="en-US" sz="2400" dirty="0">
                <a:latin typeface="微软雅黑" panose="020B0503020204020204" pitchFamily="34" charset="-122"/>
                <a:ea typeface="微软雅黑" panose="020B0503020204020204" pitchFamily="34" charset="-122"/>
              </a:rPr>
              <a:t>）不符合；</a:t>
            </a:r>
          </a:p>
          <a:p>
            <a:pPr marL="0" indent="0">
              <a:lnSpc>
                <a:spcPct val="150000"/>
              </a:lnSpc>
              <a:buNone/>
            </a:pPr>
            <a:r>
              <a:rPr lang="zh-CN" altLang="en-US" sz="2400" dirty="0">
                <a:latin typeface="微软雅黑" panose="020B0503020204020204" pitchFamily="34" charset="-122"/>
                <a:ea typeface="微软雅黑" panose="020B0503020204020204" pitchFamily="34" charset="-122"/>
              </a:rPr>
              <a:t>（</a:t>
            </a:r>
            <a:r>
              <a:rPr lang="en-US" altLang="zh-CN" sz="2400" dirty="0">
                <a:latin typeface="微软雅黑" panose="020B0503020204020204" pitchFamily="34" charset="-122"/>
                <a:ea typeface="微软雅黑" panose="020B0503020204020204" pitchFamily="34" charset="-122"/>
              </a:rPr>
              <a:t>2</a:t>
            </a:r>
            <a:r>
              <a:rPr lang="zh-CN" altLang="en-US" sz="2400" dirty="0">
                <a:latin typeface="微软雅黑" panose="020B0503020204020204" pitchFamily="34" charset="-122"/>
                <a:ea typeface="微软雅黑" panose="020B0503020204020204" pitchFamily="34" charset="-122"/>
              </a:rPr>
              <a:t>）王某与公司的劳动是一次性的，不是稳定的劳动关系。他也不需遵守乙公司的规章制度；</a:t>
            </a:r>
          </a:p>
          <a:p>
            <a:pPr marL="0" indent="0">
              <a:lnSpc>
                <a:spcPct val="150000"/>
              </a:lnSpc>
              <a:buNone/>
            </a:pPr>
            <a:r>
              <a:rPr lang="zh-CN" altLang="en-US" sz="2400" dirty="0">
                <a:latin typeface="微软雅黑" panose="020B0503020204020204" pitchFamily="34" charset="-122"/>
                <a:ea typeface="微软雅黑" panose="020B0503020204020204" pitchFamily="34" charset="-122"/>
              </a:rPr>
              <a:t>（</a:t>
            </a:r>
            <a:r>
              <a:rPr lang="en-US" altLang="zh-CN" sz="2400" dirty="0">
                <a:latin typeface="微软雅黑" panose="020B0503020204020204" pitchFamily="34" charset="-122"/>
                <a:ea typeface="微软雅黑" panose="020B0503020204020204" pitchFamily="34" charset="-122"/>
              </a:rPr>
              <a:t>3</a:t>
            </a:r>
            <a:r>
              <a:rPr lang="zh-CN" altLang="en-US" sz="2400" dirty="0">
                <a:latin typeface="微软雅黑" panose="020B0503020204020204" pitchFamily="34" charset="-122"/>
                <a:ea typeface="微软雅黑" panose="020B0503020204020204" pitchFamily="34" charset="-122"/>
              </a:rPr>
              <a:t>）维修机器不是乙公司的业务，属设备保养。</a:t>
            </a:r>
          </a:p>
          <a:p>
            <a:pPr marL="0" indent="0">
              <a:lnSpc>
                <a:spcPct val="150000"/>
              </a:lnSpc>
              <a:buNone/>
            </a:pPr>
            <a:r>
              <a:rPr lang="zh-CN" altLang="en-US" sz="2400" dirty="0">
                <a:latin typeface="微软雅黑" panose="020B0503020204020204" pitchFamily="34" charset="-122"/>
                <a:ea typeface="微软雅黑" panose="020B0503020204020204" pitchFamily="34" charset="-122"/>
              </a:rPr>
              <a:t>   因此，二者不存在劳动关系。</a:t>
            </a:r>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472361" y="835806"/>
            <a:ext cx="878125" cy="7981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79823" y="884628"/>
            <a:ext cx="1042988" cy="749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1858467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37285" y="1723869"/>
            <a:ext cx="5603554" cy="3785652"/>
          </a:xfrm>
          <a:prstGeom prst="rect">
            <a:avLst/>
          </a:prstGeom>
          <a:noFill/>
        </p:spPr>
        <p:txBody>
          <a:bodyPr wrap="square" rtlCol="0">
            <a:spAutoFit/>
          </a:bodyPr>
          <a:lstStyle/>
          <a:p>
            <a:pPr>
              <a:lnSpc>
                <a:spcPct val="200000"/>
              </a:lnSpc>
            </a:pPr>
            <a:r>
              <a:rPr lang="zh-CN" altLang="en-US" sz="2000" dirty="0">
                <a:latin typeface="微软雅黑" panose="020B0503020204020204" pitchFamily="34" charset="-122"/>
                <a:ea typeface="微软雅黑" panose="020B0503020204020204" pitchFamily="34" charset="-122"/>
              </a:rPr>
              <a:t>劳动权利指有劳动能力的公民有获得社会工作的</a:t>
            </a:r>
            <a:r>
              <a:rPr lang="zh-CN" altLang="en-US" sz="2000" dirty="0">
                <a:latin typeface="微软雅黑" panose="020B0503020204020204" pitchFamily="34" charset="-122"/>
                <a:ea typeface="微软雅黑" panose="020B0503020204020204" pitchFamily="34" charset="-122"/>
              </a:rPr>
              <a:t>资格，公民的一项基本权利。</a:t>
            </a:r>
            <a:endParaRPr lang="en-US" altLang="zh-CN" sz="2000" dirty="0" smtClean="0">
              <a:latin typeface="微软雅黑" panose="020B0503020204020204" pitchFamily="34" charset="-122"/>
              <a:ea typeface="微软雅黑" panose="020B0503020204020204" pitchFamily="34" charset="-122"/>
            </a:endParaRPr>
          </a:p>
          <a:p>
            <a:pPr>
              <a:lnSpc>
                <a:spcPct val="200000"/>
              </a:lnSpc>
            </a:pPr>
            <a:r>
              <a:rPr lang="zh-CN" altLang="en-US" sz="2000" dirty="0" smtClean="0">
                <a:latin typeface="微软雅黑" panose="020B0503020204020204" pitchFamily="34" charset="-122"/>
                <a:ea typeface="微软雅黑" panose="020B0503020204020204" pitchFamily="34" charset="-122"/>
              </a:rPr>
              <a:t>一</a:t>
            </a:r>
            <a:r>
              <a:rPr lang="zh-CN" altLang="en-US" sz="2000" dirty="0">
                <a:latin typeface="微软雅黑" panose="020B0503020204020204" pitchFamily="34" charset="-122"/>
                <a:ea typeface="微软雅黑" panose="020B0503020204020204" pitchFamily="34" charset="-122"/>
              </a:rPr>
              <a:t>是公民有按照自己的劳动能力获得劳动的机会</a:t>
            </a:r>
            <a:r>
              <a:rPr lang="zh-CN" altLang="en-US" sz="2000" dirty="0" smtClean="0">
                <a:latin typeface="微软雅黑" panose="020B0503020204020204" pitchFamily="34" charset="-122"/>
                <a:ea typeface="微软雅黑" panose="020B0503020204020204" pitchFamily="34" charset="-122"/>
              </a:rPr>
              <a:t>；</a:t>
            </a:r>
            <a:endParaRPr lang="en-US" altLang="zh-CN" sz="2000" dirty="0" smtClean="0">
              <a:latin typeface="微软雅黑" panose="020B0503020204020204" pitchFamily="34" charset="-122"/>
              <a:ea typeface="微软雅黑" panose="020B0503020204020204" pitchFamily="34" charset="-122"/>
            </a:endParaRPr>
          </a:p>
          <a:p>
            <a:pPr>
              <a:lnSpc>
                <a:spcPct val="200000"/>
              </a:lnSpc>
            </a:pPr>
            <a:r>
              <a:rPr lang="zh-CN" altLang="en-US" sz="2000" dirty="0" smtClean="0">
                <a:latin typeface="微软雅黑" panose="020B0503020204020204" pitchFamily="34" charset="-122"/>
                <a:ea typeface="微软雅黑" panose="020B0503020204020204" pitchFamily="34" charset="-122"/>
              </a:rPr>
              <a:t>二</a:t>
            </a:r>
            <a:r>
              <a:rPr lang="zh-CN" altLang="en-US" sz="2000" dirty="0">
                <a:latin typeface="微软雅黑" panose="020B0503020204020204" pitchFamily="34" charset="-122"/>
                <a:ea typeface="微软雅黑" panose="020B0503020204020204" pitchFamily="34" charset="-122"/>
              </a:rPr>
              <a:t>是公民在劳动中有获得适当劳动条件的权利</a:t>
            </a:r>
            <a:r>
              <a:rPr lang="zh-CN" altLang="en-US" sz="2000" dirty="0" smtClean="0">
                <a:latin typeface="微软雅黑" panose="020B0503020204020204" pitchFamily="34" charset="-122"/>
                <a:ea typeface="微软雅黑" panose="020B0503020204020204" pitchFamily="34" charset="-122"/>
              </a:rPr>
              <a:t>；</a:t>
            </a:r>
            <a:endParaRPr lang="en-US" altLang="zh-CN" sz="2000" dirty="0" smtClean="0">
              <a:latin typeface="微软雅黑" panose="020B0503020204020204" pitchFamily="34" charset="-122"/>
              <a:ea typeface="微软雅黑" panose="020B0503020204020204" pitchFamily="34" charset="-122"/>
            </a:endParaRPr>
          </a:p>
          <a:p>
            <a:pPr>
              <a:lnSpc>
                <a:spcPct val="200000"/>
              </a:lnSpc>
            </a:pPr>
            <a:r>
              <a:rPr lang="zh-CN" altLang="en-US" sz="2000" dirty="0" smtClean="0">
                <a:latin typeface="微软雅黑" panose="020B0503020204020204" pitchFamily="34" charset="-122"/>
                <a:ea typeface="微软雅黑" panose="020B0503020204020204" pitchFamily="34" charset="-122"/>
              </a:rPr>
              <a:t>三</a:t>
            </a:r>
            <a:r>
              <a:rPr lang="zh-CN" altLang="en-US" sz="2000" dirty="0">
                <a:latin typeface="微软雅黑" panose="020B0503020204020204" pitchFamily="34" charset="-122"/>
                <a:ea typeface="微软雅黑" panose="020B0503020204020204" pitchFamily="34" charset="-122"/>
              </a:rPr>
              <a:t>是公民享有根据劳动的数量和质量取得劳动报酬和其他劳动所得的权利</a:t>
            </a:r>
            <a:r>
              <a:rPr lang="zh-CN" altLang="en-US" sz="2000" dirty="0" smtClean="0">
                <a:latin typeface="微软雅黑" panose="020B0503020204020204" pitchFamily="34" charset="-122"/>
                <a:ea typeface="微软雅黑" panose="020B0503020204020204" pitchFamily="34" charset="-122"/>
              </a:rPr>
              <a:t>。</a:t>
            </a:r>
            <a:endParaRPr lang="zh-CN" altLang="en-US" sz="2000" dirty="0">
              <a:latin typeface="微软雅黑" panose="020B0503020204020204" pitchFamily="34" charset="-122"/>
              <a:ea typeface="微软雅黑" panose="020B0503020204020204" pitchFamily="34" charset="-122"/>
            </a:endParaRPr>
          </a:p>
        </p:txBody>
      </p:sp>
      <p:sp>
        <p:nvSpPr>
          <p:cNvPr id="3" name="矩形 3"/>
          <p:cNvSpPr>
            <a:spLocks noChangeArrowheads="1"/>
          </p:cNvSpPr>
          <p:nvPr/>
        </p:nvSpPr>
        <p:spPr bwMode="auto">
          <a:xfrm>
            <a:off x="920343" y="465528"/>
            <a:ext cx="4020467" cy="5539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3000" b="1" dirty="0">
                <a:latin typeface="Arial" panose="020B0604020202020204" pitchFamily="34" charset="0"/>
                <a:cs typeface="Arial" panose="020B0604020202020204" pitchFamily="34" charset="0"/>
              </a:rPr>
              <a:t>一</a:t>
            </a:r>
            <a:r>
              <a:rPr lang="zh-CN" altLang="en-US" sz="3000" b="1" dirty="0">
                <a:latin typeface="Arial" panose="020B0604020202020204" pitchFamily="34" charset="0"/>
                <a:cs typeface="Arial" panose="020B0604020202020204" pitchFamily="34" charset="0"/>
              </a:rPr>
              <a:t>、享有劳动权利</a:t>
            </a:r>
            <a:endParaRPr lang="zh-CN" altLang="en-US" sz="3000" b="1" dirty="0">
              <a:latin typeface="Arial" panose="020B0604020202020204" pitchFamily="34" charset="0"/>
              <a:cs typeface="Arial" panose="020B0604020202020204" pitchFamily="34" charset="0"/>
            </a:endParaRPr>
          </a:p>
        </p:txBody>
      </p:sp>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12417" y="2893101"/>
            <a:ext cx="4875135" cy="33516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293271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3"/>
          <p:cNvSpPr>
            <a:spLocks noChangeArrowheads="1"/>
          </p:cNvSpPr>
          <p:nvPr/>
        </p:nvSpPr>
        <p:spPr bwMode="auto">
          <a:xfrm>
            <a:off x="875907" y="377066"/>
            <a:ext cx="4020467" cy="5539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3000" b="1" dirty="0">
                <a:latin typeface="Arial" panose="020B0604020202020204" pitchFamily="34" charset="0"/>
                <a:cs typeface="Arial" panose="020B0604020202020204" pitchFamily="34" charset="0"/>
              </a:rPr>
              <a:t>一、享有劳动权利</a:t>
            </a:r>
            <a:endParaRPr lang="zh-CN" altLang="en-US" sz="3000" b="1" dirty="0">
              <a:latin typeface="Arial" panose="020B0604020202020204" pitchFamily="34" charset="0"/>
              <a:cs typeface="Arial" panose="020B0604020202020204" pitchFamily="34" charset="0"/>
            </a:endParaRPr>
          </a:p>
        </p:txBody>
      </p:sp>
      <p:sp>
        <p:nvSpPr>
          <p:cNvPr id="22" name="Freeform 476"/>
          <p:cNvSpPr>
            <a:spLocks noEditPoints="1"/>
          </p:cNvSpPr>
          <p:nvPr/>
        </p:nvSpPr>
        <p:spPr bwMode="auto">
          <a:xfrm>
            <a:off x="1611478" y="1758806"/>
            <a:ext cx="1041341" cy="754547"/>
          </a:xfrm>
          <a:custGeom>
            <a:avLst/>
            <a:gdLst>
              <a:gd name="T0" fmla="*/ 125 w 125"/>
              <a:gd name="T1" fmla="*/ 71 h 73"/>
              <a:gd name="T2" fmla="*/ 124 w 125"/>
              <a:gd name="T3" fmla="*/ 73 h 73"/>
              <a:gd name="T4" fmla="*/ 2 w 125"/>
              <a:gd name="T5" fmla="*/ 73 h 73"/>
              <a:gd name="T6" fmla="*/ 0 w 125"/>
              <a:gd name="T7" fmla="*/ 71 h 73"/>
              <a:gd name="T8" fmla="*/ 0 w 125"/>
              <a:gd name="T9" fmla="*/ 68 h 73"/>
              <a:gd name="T10" fmla="*/ 2 w 125"/>
              <a:gd name="T11" fmla="*/ 66 h 73"/>
              <a:gd name="T12" fmla="*/ 124 w 125"/>
              <a:gd name="T13" fmla="*/ 66 h 73"/>
              <a:gd name="T14" fmla="*/ 125 w 125"/>
              <a:gd name="T15" fmla="*/ 68 h 73"/>
              <a:gd name="T16" fmla="*/ 125 w 125"/>
              <a:gd name="T17" fmla="*/ 71 h 73"/>
              <a:gd name="T18" fmla="*/ 118 w 125"/>
              <a:gd name="T19" fmla="*/ 5 h 73"/>
              <a:gd name="T20" fmla="*/ 118 w 125"/>
              <a:gd name="T21" fmla="*/ 58 h 73"/>
              <a:gd name="T22" fmla="*/ 113 w 125"/>
              <a:gd name="T23" fmla="*/ 63 h 73"/>
              <a:gd name="T24" fmla="*/ 12 w 125"/>
              <a:gd name="T25" fmla="*/ 63 h 73"/>
              <a:gd name="T26" fmla="*/ 7 w 125"/>
              <a:gd name="T27" fmla="*/ 58 h 73"/>
              <a:gd name="T28" fmla="*/ 7 w 125"/>
              <a:gd name="T29" fmla="*/ 5 h 73"/>
              <a:gd name="T30" fmla="*/ 12 w 125"/>
              <a:gd name="T31" fmla="*/ 0 h 73"/>
              <a:gd name="T32" fmla="*/ 113 w 125"/>
              <a:gd name="T33" fmla="*/ 0 h 73"/>
              <a:gd name="T34" fmla="*/ 118 w 125"/>
              <a:gd name="T35" fmla="*/ 5 h 73"/>
              <a:gd name="T36" fmla="*/ 113 w 125"/>
              <a:gd name="T37" fmla="*/ 6 h 73"/>
              <a:gd name="T38" fmla="*/ 12 w 125"/>
              <a:gd name="T39" fmla="*/ 6 h 73"/>
              <a:gd name="T40" fmla="*/ 12 w 125"/>
              <a:gd name="T41" fmla="*/ 59 h 73"/>
              <a:gd name="T42" fmla="*/ 113 w 125"/>
              <a:gd name="T43" fmla="*/ 59 h 73"/>
              <a:gd name="T44" fmla="*/ 113 w 125"/>
              <a:gd name="T45" fmla="*/ 6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5" h="73">
                <a:moveTo>
                  <a:pt x="125" y="71"/>
                </a:moveTo>
                <a:cubicBezTo>
                  <a:pt x="125" y="72"/>
                  <a:pt x="124" y="73"/>
                  <a:pt x="124" y="73"/>
                </a:cubicBezTo>
                <a:cubicBezTo>
                  <a:pt x="2" y="73"/>
                  <a:pt x="2" y="73"/>
                  <a:pt x="2" y="73"/>
                </a:cubicBezTo>
                <a:cubicBezTo>
                  <a:pt x="1" y="73"/>
                  <a:pt x="0" y="72"/>
                  <a:pt x="0" y="71"/>
                </a:cubicBezTo>
                <a:cubicBezTo>
                  <a:pt x="0" y="68"/>
                  <a:pt x="0" y="68"/>
                  <a:pt x="0" y="68"/>
                </a:cubicBezTo>
                <a:cubicBezTo>
                  <a:pt x="0" y="67"/>
                  <a:pt x="1" y="66"/>
                  <a:pt x="2" y="66"/>
                </a:cubicBezTo>
                <a:cubicBezTo>
                  <a:pt x="124" y="66"/>
                  <a:pt x="124" y="66"/>
                  <a:pt x="124" y="66"/>
                </a:cubicBezTo>
                <a:cubicBezTo>
                  <a:pt x="124" y="66"/>
                  <a:pt x="125" y="67"/>
                  <a:pt x="125" y="68"/>
                </a:cubicBezTo>
                <a:lnTo>
                  <a:pt x="125" y="71"/>
                </a:lnTo>
                <a:close/>
                <a:moveTo>
                  <a:pt x="118" y="5"/>
                </a:moveTo>
                <a:cubicBezTo>
                  <a:pt x="118" y="58"/>
                  <a:pt x="118" y="58"/>
                  <a:pt x="118" y="58"/>
                </a:cubicBezTo>
                <a:cubicBezTo>
                  <a:pt x="118" y="61"/>
                  <a:pt x="116" y="63"/>
                  <a:pt x="113" y="63"/>
                </a:cubicBezTo>
                <a:cubicBezTo>
                  <a:pt x="12" y="63"/>
                  <a:pt x="12" y="63"/>
                  <a:pt x="12" y="63"/>
                </a:cubicBezTo>
                <a:cubicBezTo>
                  <a:pt x="9" y="63"/>
                  <a:pt x="7" y="61"/>
                  <a:pt x="7" y="58"/>
                </a:cubicBezTo>
                <a:cubicBezTo>
                  <a:pt x="7" y="5"/>
                  <a:pt x="7" y="5"/>
                  <a:pt x="7" y="5"/>
                </a:cubicBezTo>
                <a:cubicBezTo>
                  <a:pt x="7" y="2"/>
                  <a:pt x="9" y="0"/>
                  <a:pt x="12" y="0"/>
                </a:cubicBezTo>
                <a:cubicBezTo>
                  <a:pt x="113" y="0"/>
                  <a:pt x="113" y="0"/>
                  <a:pt x="113" y="0"/>
                </a:cubicBezTo>
                <a:cubicBezTo>
                  <a:pt x="116" y="0"/>
                  <a:pt x="118" y="2"/>
                  <a:pt x="118" y="5"/>
                </a:cubicBezTo>
                <a:close/>
                <a:moveTo>
                  <a:pt x="113" y="6"/>
                </a:moveTo>
                <a:cubicBezTo>
                  <a:pt x="12" y="6"/>
                  <a:pt x="12" y="6"/>
                  <a:pt x="12" y="6"/>
                </a:cubicBezTo>
                <a:cubicBezTo>
                  <a:pt x="12" y="59"/>
                  <a:pt x="12" y="59"/>
                  <a:pt x="12" y="59"/>
                </a:cubicBezTo>
                <a:cubicBezTo>
                  <a:pt x="113" y="59"/>
                  <a:pt x="113" y="59"/>
                  <a:pt x="113" y="59"/>
                </a:cubicBezTo>
                <a:lnTo>
                  <a:pt x="113" y="6"/>
                </a:lnTo>
                <a:close/>
              </a:path>
            </a:pathLst>
          </a:custGeom>
          <a:solidFill>
            <a:srgbClr val="E93E34"/>
          </a:solidFill>
          <a:ln>
            <a:noFill/>
          </a:ln>
          <a:effectLst/>
        </p:spPr>
        <p:txBody>
          <a:bodyPr vert="horz" wrap="square" lIns="91440" tIns="45720" rIns="91440" bIns="45720" numCol="1" anchor="t" anchorCtr="0" compatLnSpc="1">
            <a:prstTxWarp prst="textNoShape">
              <a:avLst/>
            </a:prstTxWarp>
          </a:bodyPr>
          <a:lstStyle/>
          <a:p>
            <a:endParaRPr lang="zh-CN" altLang="en-US"/>
          </a:p>
        </p:txBody>
      </p:sp>
      <p:sp>
        <p:nvSpPr>
          <p:cNvPr id="23" name="Oval 493"/>
          <p:cNvSpPr>
            <a:spLocks noChangeArrowheads="1"/>
          </p:cNvSpPr>
          <p:nvPr/>
        </p:nvSpPr>
        <p:spPr bwMode="auto">
          <a:xfrm>
            <a:off x="1611478" y="4139347"/>
            <a:ext cx="730404" cy="662682"/>
          </a:xfrm>
          <a:custGeom>
            <a:avLst/>
            <a:gdLst/>
            <a:ahLst/>
            <a:cxnLst/>
            <a:rect l="l" t="t" r="r" b="b"/>
            <a:pathLst>
              <a:path w="239713" h="217487">
                <a:moveTo>
                  <a:pt x="67420" y="131762"/>
                </a:moveTo>
                <a:lnTo>
                  <a:pt x="71346" y="131762"/>
                </a:lnTo>
                <a:lnTo>
                  <a:pt x="80061" y="131762"/>
                </a:lnTo>
                <a:lnTo>
                  <a:pt x="80262" y="131762"/>
                </a:lnTo>
                <a:lnTo>
                  <a:pt x="97384" y="131762"/>
                </a:lnTo>
                <a:lnTo>
                  <a:pt x="100603" y="131762"/>
                </a:lnTo>
                <a:lnTo>
                  <a:pt x="101129" y="131762"/>
                </a:lnTo>
                <a:lnTo>
                  <a:pt x="102183" y="131762"/>
                </a:lnTo>
                <a:lnTo>
                  <a:pt x="109088" y="131762"/>
                </a:lnTo>
                <a:lnTo>
                  <a:pt x="109557" y="131762"/>
                </a:lnTo>
                <a:lnTo>
                  <a:pt x="129513" y="131762"/>
                </a:lnTo>
                <a:lnTo>
                  <a:pt x="129572" y="131762"/>
                </a:lnTo>
                <a:lnTo>
                  <a:pt x="168548" y="131762"/>
                </a:lnTo>
                <a:lnTo>
                  <a:pt x="195469" y="137003"/>
                </a:lnTo>
                <a:lnTo>
                  <a:pt x="218177" y="151330"/>
                </a:lnTo>
                <a:lnTo>
                  <a:pt x="233861" y="172645"/>
                </a:lnTo>
                <a:lnTo>
                  <a:pt x="239713" y="198851"/>
                </a:lnTo>
                <a:lnTo>
                  <a:pt x="239713" y="201181"/>
                </a:lnTo>
                <a:lnTo>
                  <a:pt x="239713" y="201181"/>
                </a:lnTo>
                <a:lnTo>
                  <a:pt x="239713" y="217487"/>
                </a:lnTo>
                <a:lnTo>
                  <a:pt x="0" y="217487"/>
                </a:lnTo>
                <a:cubicBezTo>
                  <a:pt x="0" y="217487"/>
                  <a:pt x="0" y="217487"/>
                  <a:pt x="0" y="215158"/>
                </a:cubicBezTo>
                <a:lnTo>
                  <a:pt x="0" y="198851"/>
                </a:lnTo>
                <a:cubicBezTo>
                  <a:pt x="0" y="161580"/>
                  <a:pt x="29964" y="131762"/>
                  <a:pt x="67420" y="131762"/>
                </a:cubicBezTo>
                <a:close/>
                <a:moveTo>
                  <a:pt x="119063" y="0"/>
                </a:moveTo>
                <a:lnTo>
                  <a:pt x="142545" y="4741"/>
                </a:lnTo>
                <a:lnTo>
                  <a:pt x="161720" y="17669"/>
                </a:lnTo>
                <a:lnTo>
                  <a:pt x="174648" y="36844"/>
                </a:lnTo>
                <a:lnTo>
                  <a:pt x="179388" y="60325"/>
                </a:lnTo>
                <a:lnTo>
                  <a:pt x="174648" y="83807"/>
                </a:lnTo>
                <a:lnTo>
                  <a:pt x="161720" y="102981"/>
                </a:lnTo>
                <a:lnTo>
                  <a:pt x="142545" y="115910"/>
                </a:lnTo>
                <a:cubicBezTo>
                  <a:pt x="135327" y="118962"/>
                  <a:pt x="127393" y="120650"/>
                  <a:pt x="119063" y="120650"/>
                </a:cubicBezTo>
                <a:cubicBezTo>
                  <a:pt x="102405" y="120650"/>
                  <a:pt x="87323" y="113898"/>
                  <a:pt x="76407" y="102981"/>
                </a:cubicBezTo>
                <a:cubicBezTo>
                  <a:pt x="70949" y="97523"/>
                  <a:pt x="66531" y="91024"/>
                  <a:pt x="63479" y="83807"/>
                </a:cubicBezTo>
                <a:cubicBezTo>
                  <a:pt x="60426" y="76589"/>
                  <a:pt x="58738" y="68654"/>
                  <a:pt x="58738" y="60325"/>
                </a:cubicBezTo>
                <a:cubicBezTo>
                  <a:pt x="58738" y="43667"/>
                  <a:pt x="65490" y="28585"/>
                  <a:pt x="76407" y="17669"/>
                </a:cubicBezTo>
                <a:cubicBezTo>
                  <a:pt x="81865" y="12210"/>
                  <a:pt x="88365" y="7793"/>
                  <a:pt x="95582" y="4741"/>
                </a:cubicBezTo>
                <a:cubicBezTo>
                  <a:pt x="102799" y="1688"/>
                  <a:pt x="110734" y="0"/>
                  <a:pt x="119063" y="0"/>
                </a:cubicBezTo>
                <a:close/>
              </a:path>
            </a:pathLst>
          </a:custGeom>
          <a:solidFill>
            <a:srgbClr val="E93E34"/>
          </a:solidFill>
          <a:ln>
            <a:noFill/>
          </a:ln>
          <a:effec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497"/>
          <p:cNvSpPr>
            <a:spLocks noEditPoints="1"/>
          </p:cNvSpPr>
          <p:nvPr/>
        </p:nvSpPr>
        <p:spPr bwMode="auto">
          <a:xfrm>
            <a:off x="6655401" y="1758806"/>
            <a:ext cx="563836" cy="777833"/>
          </a:xfrm>
          <a:custGeom>
            <a:avLst/>
            <a:gdLst>
              <a:gd name="T0" fmla="*/ 125 w 128"/>
              <a:gd name="T1" fmla="*/ 83 h 177"/>
              <a:gd name="T2" fmla="*/ 64 w 128"/>
              <a:gd name="T3" fmla="*/ 177 h 177"/>
              <a:gd name="T4" fmla="*/ 0 w 128"/>
              <a:gd name="T5" fmla="*/ 71 h 177"/>
              <a:gd name="T6" fmla="*/ 0 w 128"/>
              <a:gd name="T7" fmla="*/ 70 h 177"/>
              <a:gd name="T8" fmla="*/ 0 w 128"/>
              <a:gd name="T9" fmla="*/ 64 h 177"/>
              <a:gd name="T10" fmla="*/ 64 w 128"/>
              <a:gd name="T11" fmla="*/ 0 h 177"/>
              <a:gd name="T12" fmla="*/ 128 w 128"/>
              <a:gd name="T13" fmla="*/ 64 h 177"/>
              <a:gd name="T14" fmla="*/ 127 w 128"/>
              <a:gd name="T15" fmla="*/ 68 h 177"/>
              <a:gd name="T16" fmla="*/ 125 w 128"/>
              <a:gd name="T17" fmla="*/ 83 h 177"/>
              <a:gd name="T18" fmla="*/ 64 w 128"/>
              <a:gd name="T19" fmla="*/ 20 h 177"/>
              <a:gd name="T20" fmla="*/ 22 w 128"/>
              <a:gd name="T21" fmla="*/ 62 h 177"/>
              <a:gd name="T22" fmla="*/ 64 w 128"/>
              <a:gd name="T23" fmla="*/ 104 h 177"/>
              <a:gd name="T24" fmla="*/ 106 w 128"/>
              <a:gd name="T25" fmla="*/ 62 h 177"/>
              <a:gd name="T26" fmla="*/ 64 w 128"/>
              <a:gd name="T27" fmla="*/ 20 h 177"/>
              <a:gd name="T28" fmla="*/ 64 w 128"/>
              <a:gd name="T29" fmla="*/ 40 h 177"/>
              <a:gd name="T30" fmla="*/ 44 w 128"/>
              <a:gd name="T31" fmla="*/ 60 h 177"/>
              <a:gd name="T32" fmla="*/ 64 w 128"/>
              <a:gd name="T33" fmla="*/ 80 h 177"/>
              <a:gd name="T34" fmla="*/ 84 w 128"/>
              <a:gd name="T35" fmla="*/ 60 h 177"/>
              <a:gd name="T36" fmla="*/ 64 w 128"/>
              <a:gd name="T37" fmla="*/ 40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8" h="177">
                <a:moveTo>
                  <a:pt x="125" y="83"/>
                </a:moveTo>
                <a:cubicBezTo>
                  <a:pt x="120" y="104"/>
                  <a:pt x="105" y="138"/>
                  <a:pt x="64" y="177"/>
                </a:cubicBezTo>
                <a:cubicBezTo>
                  <a:pt x="64" y="177"/>
                  <a:pt x="5" y="122"/>
                  <a:pt x="0" y="71"/>
                </a:cubicBezTo>
                <a:cubicBezTo>
                  <a:pt x="0" y="71"/>
                  <a:pt x="0" y="70"/>
                  <a:pt x="0" y="70"/>
                </a:cubicBezTo>
                <a:cubicBezTo>
                  <a:pt x="0" y="68"/>
                  <a:pt x="0" y="66"/>
                  <a:pt x="0" y="64"/>
                </a:cubicBezTo>
                <a:cubicBezTo>
                  <a:pt x="0" y="29"/>
                  <a:pt x="28" y="0"/>
                  <a:pt x="64" y="0"/>
                </a:cubicBezTo>
                <a:cubicBezTo>
                  <a:pt x="99" y="0"/>
                  <a:pt x="128" y="29"/>
                  <a:pt x="128" y="64"/>
                </a:cubicBezTo>
                <a:cubicBezTo>
                  <a:pt x="128" y="64"/>
                  <a:pt x="128" y="65"/>
                  <a:pt x="127" y="68"/>
                </a:cubicBezTo>
                <a:cubicBezTo>
                  <a:pt x="127" y="73"/>
                  <a:pt x="126" y="78"/>
                  <a:pt x="125" y="83"/>
                </a:cubicBezTo>
                <a:close/>
                <a:moveTo>
                  <a:pt x="64" y="20"/>
                </a:moveTo>
                <a:cubicBezTo>
                  <a:pt x="40" y="20"/>
                  <a:pt x="22" y="39"/>
                  <a:pt x="22" y="62"/>
                </a:cubicBezTo>
                <a:cubicBezTo>
                  <a:pt x="22" y="85"/>
                  <a:pt x="40" y="104"/>
                  <a:pt x="64" y="104"/>
                </a:cubicBezTo>
                <a:cubicBezTo>
                  <a:pt x="87" y="104"/>
                  <a:pt x="106" y="85"/>
                  <a:pt x="106" y="62"/>
                </a:cubicBezTo>
                <a:cubicBezTo>
                  <a:pt x="106" y="39"/>
                  <a:pt x="87" y="20"/>
                  <a:pt x="64" y="20"/>
                </a:cubicBezTo>
                <a:close/>
                <a:moveTo>
                  <a:pt x="64" y="40"/>
                </a:moveTo>
                <a:cubicBezTo>
                  <a:pt x="53" y="40"/>
                  <a:pt x="44" y="49"/>
                  <a:pt x="44" y="60"/>
                </a:cubicBezTo>
                <a:cubicBezTo>
                  <a:pt x="44" y="71"/>
                  <a:pt x="53" y="80"/>
                  <a:pt x="64" y="80"/>
                </a:cubicBezTo>
                <a:cubicBezTo>
                  <a:pt x="75" y="80"/>
                  <a:pt x="84" y="71"/>
                  <a:pt x="84" y="60"/>
                </a:cubicBezTo>
                <a:cubicBezTo>
                  <a:pt x="84" y="49"/>
                  <a:pt x="75" y="40"/>
                  <a:pt x="64" y="40"/>
                </a:cubicBezTo>
                <a:close/>
              </a:path>
            </a:pathLst>
          </a:custGeom>
          <a:solidFill>
            <a:srgbClr val="E93E34"/>
          </a:solidFill>
          <a:ln>
            <a:noFill/>
          </a:ln>
          <a:effectLst/>
        </p:spPr>
        <p:txBody>
          <a:bodyPr vert="horz" wrap="square" lIns="91440" tIns="45720" rIns="91440" bIns="45720" numCol="1" anchor="t" anchorCtr="0" compatLnSpc="1">
            <a:prstTxWarp prst="textNoShape">
              <a:avLst/>
            </a:prstTxWarp>
          </a:bodyPr>
          <a:lstStyle/>
          <a:p>
            <a:endParaRPr lang="zh-CN" altLang="en-US"/>
          </a:p>
        </p:txBody>
      </p:sp>
      <p:cxnSp>
        <p:nvCxnSpPr>
          <p:cNvPr id="25" name="直接连接符 24"/>
          <p:cNvCxnSpPr/>
          <p:nvPr/>
        </p:nvCxnSpPr>
        <p:spPr>
          <a:xfrm>
            <a:off x="1611478" y="2605586"/>
            <a:ext cx="4032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6655400" y="2605586"/>
            <a:ext cx="4032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1611478" y="4961024"/>
            <a:ext cx="4032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0" name="TextBox 498"/>
          <p:cNvSpPr txBox="1"/>
          <p:nvPr/>
        </p:nvSpPr>
        <p:spPr>
          <a:xfrm>
            <a:off x="2900804" y="1947667"/>
            <a:ext cx="1467068" cy="400110"/>
          </a:xfrm>
          <a:prstGeom prst="rect">
            <a:avLst/>
          </a:prstGeom>
          <a:noFill/>
        </p:spPr>
        <p:txBody>
          <a:bodyPr wrap="none" rtlCol="0" anchor="ctr">
            <a:spAutoFit/>
          </a:bodyPr>
          <a:lstStyle/>
          <a:p>
            <a:pPr lvl="0" algn="r"/>
            <a:r>
              <a:rPr lang="zh-CN" altLang="en-US" sz="2000" b="1" dirty="0" smtClean="0">
                <a:solidFill>
                  <a:schemeClr val="tx1">
                    <a:lumMod val="75000"/>
                    <a:lumOff val="25000"/>
                  </a:schemeClr>
                </a:solidFill>
                <a:latin typeface="微软雅黑" panose="020B0503020204020204" pitchFamily="34" charset="-122"/>
                <a:ea typeface="微软雅黑" panose="020B0503020204020204" pitchFamily="34" charset="-122"/>
                <a:cs typeface="UKIJ Qolyazma" pitchFamily="18" charset="0"/>
              </a:rPr>
              <a:t>第四十二</a:t>
            </a:r>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cs typeface="UKIJ Qolyazma" pitchFamily="18" charset="0"/>
              </a:rPr>
              <a:t>条</a:t>
            </a:r>
            <a:endPar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cs typeface="UKIJ Qolyazma" pitchFamily="18" charset="0"/>
            </a:endParaRPr>
          </a:p>
        </p:txBody>
      </p:sp>
      <p:sp>
        <p:nvSpPr>
          <p:cNvPr id="31" name="TextBox 499"/>
          <p:cNvSpPr txBox="1"/>
          <p:nvPr/>
        </p:nvSpPr>
        <p:spPr>
          <a:xfrm>
            <a:off x="7968351" y="1932993"/>
            <a:ext cx="1467068" cy="400110"/>
          </a:xfrm>
          <a:prstGeom prst="rect">
            <a:avLst/>
          </a:prstGeom>
          <a:noFill/>
        </p:spPr>
        <p:txBody>
          <a:bodyPr wrap="none" rtlCol="0" anchor="ctr">
            <a:spAutoFit/>
          </a:bodyPr>
          <a:lstStyle/>
          <a:p>
            <a:pPr lvl="0" algn="r"/>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cs typeface="UKIJ Qolyazma" pitchFamily="18" charset="0"/>
              </a:rPr>
              <a:t>第四十三条</a:t>
            </a:r>
            <a:endPar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cs typeface="UKIJ Qolyazma" pitchFamily="18" charset="0"/>
            </a:endParaRPr>
          </a:p>
        </p:txBody>
      </p:sp>
      <p:sp>
        <p:nvSpPr>
          <p:cNvPr id="32" name="TextBox 500"/>
          <p:cNvSpPr txBox="1"/>
          <p:nvPr/>
        </p:nvSpPr>
        <p:spPr>
          <a:xfrm>
            <a:off x="3125695" y="4270633"/>
            <a:ext cx="1467068" cy="400110"/>
          </a:xfrm>
          <a:prstGeom prst="rect">
            <a:avLst/>
          </a:prstGeom>
          <a:noFill/>
        </p:spPr>
        <p:txBody>
          <a:bodyPr wrap="none" rtlCol="0" anchor="ctr">
            <a:spAutoFit/>
          </a:bodyPr>
          <a:lstStyle/>
          <a:p>
            <a:pPr lvl="0" algn="r"/>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cs typeface="UKIJ Qolyazma" pitchFamily="18" charset="0"/>
              </a:rPr>
              <a:t>第四十五条</a:t>
            </a:r>
            <a:endPar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cs typeface="UKIJ Qolyazma" pitchFamily="18" charset="0"/>
            </a:endParaRPr>
          </a:p>
        </p:txBody>
      </p:sp>
      <p:sp>
        <p:nvSpPr>
          <p:cNvPr id="34" name="TextBox 503"/>
          <p:cNvSpPr txBox="1"/>
          <p:nvPr/>
        </p:nvSpPr>
        <p:spPr>
          <a:xfrm>
            <a:off x="1486254" y="2695634"/>
            <a:ext cx="4296169" cy="345094"/>
          </a:xfrm>
          <a:prstGeom prst="rect">
            <a:avLst/>
          </a:prstGeom>
          <a:noFill/>
        </p:spPr>
        <p:txBody>
          <a:bodyPr wrap="square" rtlCol="0">
            <a:spAutoFit/>
          </a:bodyPr>
          <a:lstStyle/>
          <a:p>
            <a:pPr>
              <a:lnSpc>
                <a:spcPct val="130000"/>
              </a:lnSpc>
            </a:pPr>
            <a:r>
              <a:rPr lang="zh-CN" altLang="en-US" sz="1400" dirty="0">
                <a:solidFill>
                  <a:schemeClr val="tx1">
                    <a:lumMod val="75000"/>
                    <a:lumOff val="25000"/>
                  </a:schemeClr>
                </a:solidFill>
                <a:latin typeface="微软雅黑" pitchFamily="34" charset="-122"/>
                <a:ea typeface="微软雅黑" pitchFamily="34" charset="-122"/>
              </a:rPr>
              <a:t>中华人民共和国公民有劳动的权利和义务。</a:t>
            </a:r>
            <a:endParaRPr lang="zh-CN" altLang="en-US" sz="1400" dirty="0">
              <a:solidFill>
                <a:schemeClr val="tx1">
                  <a:lumMod val="75000"/>
                  <a:lumOff val="25000"/>
                </a:schemeClr>
              </a:solidFill>
              <a:latin typeface="微软雅黑" pitchFamily="34" charset="-122"/>
              <a:ea typeface="微软雅黑" pitchFamily="34" charset="-122"/>
            </a:endParaRPr>
          </a:p>
        </p:txBody>
      </p:sp>
      <p:sp>
        <p:nvSpPr>
          <p:cNvPr id="35" name="TextBox 504"/>
          <p:cNvSpPr txBox="1"/>
          <p:nvPr/>
        </p:nvSpPr>
        <p:spPr>
          <a:xfrm>
            <a:off x="6553801" y="2695634"/>
            <a:ext cx="4296169" cy="345094"/>
          </a:xfrm>
          <a:prstGeom prst="rect">
            <a:avLst/>
          </a:prstGeom>
          <a:noFill/>
        </p:spPr>
        <p:txBody>
          <a:bodyPr wrap="square" rtlCol="0">
            <a:spAutoFit/>
          </a:bodyPr>
          <a:lstStyle>
            <a:defPPr>
              <a:defRPr lang="zh-CN"/>
            </a:defPPr>
            <a:lvl1pPr>
              <a:lnSpc>
                <a:spcPct val="130000"/>
              </a:lnSpc>
              <a:defRPr sz="1400">
                <a:solidFill>
                  <a:schemeClr val="tx1">
                    <a:lumMod val="75000"/>
                    <a:lumOff val="25000"/>
                  </a:schemeClr>
                </a:solidFill>
                <a:latin typeface="微软雅黑" pitchFamily="34" charset="-122"/>
                <a:ea typeface="微软雅黑" pitchFamily="34" charset="-122"/>
              </a:defRPr>
            </a:lvl1pPr>
          </a:lstStyle>
          <a:p>
            <a:r>
              <a:rPr lang="zh-CN" altLang="en-US" dirty="0"/>
              <a:t>中华人民共和国劳动者有休息的权利。</a:t>
            </a:r>
            <a:endParaRPr lang="zh-CN" altLang="en-US" dirty="0"/>
          </a:p>
        </p:txBody>
      </p:sp>
      <p:sp>
        <p:nvSpPr>
          <p:cNvPr id="36" name="TextBox 505"/>
          <p:cNvSpPr txBox="1"/>
          <p:nvPr/>
        </p:nvSpPr>
        <p:spPr>
          <a:xfrm>
            <a:off x="1486254" y="5061498"/>
            <a:ext cx="4296169" cy="625171"/>
          </a:xfrm>
          <a:prstGeom prst="rect">
            <a:avLst/>
          </a:prstGeom>
          <a:noFill/>
        </p:spPr>
        <p:txBody>
          <a:bodyPr wrap="square" rtlCol="0">
            <a:spAutoFit/>
          </a:bodyPr>
          <a:lstStyle>
            <a:defPPr>
              <a:defRPr lang="zh-CN"/>
            </a:defPPr>
            <a:lvl1pPr>
              <a:lnSpc>
                <a:spcPct val="130000"/>
              </a:lnSpc>
              <a:defRPr sz="1400">
                <a:solidFill>
                  <a:schemeClr val="tx1">
                    <a:lumMod val="75000"/>
                    <a:lumOff val="25000"/>
                  </a:schemeClr>
                </a:solidFill>
                <a:latin typeface="微软雅黑" pitchFamily="34" charset="-122"/>
                <a:ea typeface="微软雅黑" pitchFamily="34" charset="-122"/>
              </a:defRPr>
            </a:lvl1pPr>
          </a:lstStyle>
          <a:p>
            <a:r>
              <a:rPr lang="zh-CN" altLang="en-US" dirty="0"/>
              <a:t>中华人民共和国公民在年老、疾病或者丧失劳动能力的情况下，有从国家和社会获得物质帮助的权利。</a:t>
            </a:r>
            <a:endParaRPr lang="zh-CN" altLang="en-US" dirty="0"/>
          </a:p>
        </p:txBody>
      </p:sp>
      <p:pic>
        <p:nvPicPr>
          <p:cNvPr id="921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93596" y="3476048"/>
            <a:ext cx="2559603" cy="311817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052091452"/>
      </p:ext>
    </p:extLst>
  </p:cSld>
  <p:clrMapOvr>
    <a:masterClrMapping/>
  </p:clrMapOvr>
  <p:transition spd="med">
    <p:pull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750" fill="hold"/>
                                        <p:tgtEl>
                                          <p:spTgt spid="22"/>
                                        </p:tgtEl>
                                        <p:attrNameLst>
                                          <p:attrName>ppt_x</p:attrName>
                                        </p:attrNameLst>
                                      </p:cBhvr>
                                      <p:tavLst>
                                        <p:tav tm="0">
                                          <p:val>
                                            <p:strVal val="1+#ppt_w/2"/>
                                          </p:val>
                                        </p:tav>
                                        <p:tav tm="100000">
                                          <p:val>
                                            <p:strVal val="#ppt_x"/>
                                          </p:val>
                                        </p:tav>
                                      </p:tavLst>
                                    </p:anim>
                                    <p:anim calcmode="lin" valueType="num">
                                      <p:cBhvr additive="base">
                                        <p:cTn id="8" dur="750" fill="hold"/>
                                        <p:tgtEl>
                                          <p:spTgt spid="22"/>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250"/>
                                  </p:stCondLst>
                                  <p:childTnLst>
                                    <p:set>
                                      <p:cBhvr>
                                        <p:cTn id="10" dur="1" fill="hold">
                                          <p:stCondLst>
                                            <p:cond delay="0"/>
                                          </p:stCondLst>
                                        </p:cTn>
                                        <p:tgtEl>
                                          <p:spTgt spid="24"/>
                                        </p:tgtEl>
                                        <p:attrNameLst>
                                          <p:attrName>style.visibility</p:attrName>
                                        </p:attrNameLst>
                                      </p:cBhvr>
                                      <p:to>
                                        <p:strVal val="visible"/>
                                      </p:to>
                                    </p:set>
                                    <p:anim calcmode="lin" valueType="num">
                                      <p:cBhvr additive="base">
                                        <p:cTn id="11" dur="500" fill="hold"/>
                                        <p:tgtEl>
                                          <p:spTgt spid="24"/>
                                        </p:tgtEl>
                                        <p:attrNameLst>
                                          <p:attrName>ppt_x</p:attrName>
                                        </p:attrNameLst>
                                      </p:cBhvr>
                                      <p:tavLst>
                                        <p:tav tm="0">
                                          <p:val>
                                            <p:strVal val="1+#ppt_w/2"/>
                                          </p:val>
                                        </p:tav>
                                        <p:tav tm="100000">
                                          <p:val>
                                            <p:strVal val="#ppt_x"/>
                                          </p:val>
                                        </p:tav>
                                      </p:tavLst>
                                    </p:anim>
                                    <p:anim calcmode="lin" valueType="num">
                                      <p:cBhvr additive="base">
                                        <p:cTn id="12" dur="500" fill="hold"/>
                                        <p:tgtEl>
                                          <p:spTgt spid="24"/>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0"/>
                                  </p:stCondLst>
                                  <p:childTnLst>
                                    <p:set>
                                      <p:cBhvr>
                                        <p:cTn id="14" dur="1" fill="hold">
                                          <p:stCondLst>
                                            <p:cond delay="0"/>
                                          </p:stCondLst>
                                        </p:cTn>
                                        <p:tgtEl>
                                          <p:spTgt spid="23"/>
                                        </p:tgtEl>
                                        <p:attrNameLst>
                                          <p:attrName>style.visibility</p:attrName>
                                        </p:attrNameLst>
                                      </p:cBhvr>
                                      <p:to>
                                        <p:strVal val="visible"/>
                                      </p:to>
                                    </p:set>
                                    <p:anim calcmode="lin" valueType="num">
                                      <p:cBhvr additive="base">
                                        <p:cTn id="15" dur="750" fill="hold"/>
                                        <p:tgtEl>
                                          <p:spTgt spid="23"/>
                                        </p:tgtEl>
                                        <p:attrNameLst>
                                          <p:attrName>ppt_x</p:attrName>
                                        </p:attrNameLst>
                                      </p:cBhvr>
                                      <p:tavLst>
                                        <p:tav tm="0">
                                          <p:val>
                                            <p:strVal val="1+#ppt_w/2"/>
                                          </p:val>
                                        </p:tav>
                                        <p:tav tm="100000">
                                          <p:val>
                                            <p:strVal val="#ppt_x"/>
                                          </p:val>
                                        </p:tav>
                                      </p:tavLst>
                                    </p:anim>
                                    <p:anim calcmode="lin" valueType="num">
                                      <p:cBhvr additive="base">
                                        <p:cTn id="16" dur="750" fill="hold"/>
                                        <p:tgtEl>
                                          <p:spTgt spid="23"/>
                                        </p:tgtEl>
                                        <p:attrNameLst>
                                          <p:attrName>ppt_y</p:attrName>
                                        </p:attrNameLst>
                                      </p:cBhvr>
                                      <p:tavLst>
                                        <p:tav tm="0">
                                          <p:val>
                                            <p:strVal val="#ppt_y"/>
                                          </p:val>
                                        </p:tav>
                                        <p:tav tm="100000">
                                          <p:val>
                                            <p:strVal val="#ppt_y"/>
                                          </p:val>
                                        </p:tav>
                                      </p:tavLst>
                                    </p:anim>
                                  </p:childTnLst>
                                </p:cTn>
                              </p:par>
                            </p:childTnLst>
                          </p:cTn>
                        </p:par>
                        <p:par>
                          <p:cTn id="17" fill="hold">
                            <p:stCondLst>
                              <p:cond delay="750"/>
                            </p:stCondLst>
                            <p:childTnLst>
                              <p:par>
                                <p:cTn id="18" presetID="22" presetClass="entr" presetSubtype="8" fill="hold" nodeType="afterEffect">
                                  <p:stCondLst>
                                    <p:cond delay="0"/>
                                  </p:stCondLst>
                                  <p:childTnLst>
                                    <p:set>
                                      <p:cBhvr>
                                        <p:cTn id="19" dur="1" fill="hold">
                                          <p:stCondLst>
                                            <p:cond delay="0"/>
                                          </p:stCondLst>
                                        </p:cTn>
                                        <p:tgtEl>
                                          <p:spTgt spid="25"/>
                                        </p:tgtEl>
                                        <p:attrNameLst>
                                          <p:attrName>style.visibility</p:attrName>
                                        </p:attrNameLst>
                                      </p:cBhvr>
                                      <p:to>
                                        <p:strVal val="visible"/>
                                      </p:to>
                                    </p:set>
                                    <p:animEffect transition="in" filter="wipe(left)">
                                      <p:cBhvr>
                                        <p:cTn id="20" dur="500"/>
                                        <p:tgtEl>
                                          <p:spTgt spid="25"/>
                                        </p:tgtEl>
                                      </p:cBhvr>
                                    </p:animEffect>
                                  </p:childTnLst>
                                </p:cTn>
                              </p:par>
                              <p:par>
                                <p:cTn id="21" presetID="22" presetClass="entr" presetSubtype="8" fill="hold" nodeType="withEffect">
                                  <p:stCondLst>
                                    <p:cond delay="0"/>
                                  </p:stCondLst>
                                  <p:childTnLst>
                                    <p:set>
                                      <p:cBhvr>
                                        <p:cTn id="22" dur="1" fill="hold">
                                          <p:stCondLst>
                                            <p:cond delay="0"/>
                                          </p:stCondLst>
                                        </p:cTn>
                                        <p:tgtEl>
                                          <p:spTgt spid="27"/>
                                        </p:tgtEl>
                                        <p:attrNameLst>
                                          <p:attrName>style.visibility</p:attrName>
                                        </p:attrNameLst>
                                      </p:cBhvr>
                                      <p:to>
                                        <p:strVal val="visible"/>
                                      </p:to>
                                    </p:set>
                                    <p:animEffect transition="in" filter="wipe(left)">
                                      <p:cBhvr>
                                        <p:cTn id="23" dur="500"/>
                                        <p:tgtEl>
                                          <p:spTgt spid="27"/>
                                        </p:tgtEl>
                                      </p:cBhvr>
                                    </p:animEffect>
                                  </p:childTnLst>
                                </p:cTn>
                              </p:par>
                              <p:par>
                                <p:cTn id="24" presetID="22" presetClass="entr" presetSubtype="8" fill="hold" nodeType="withEffect">
                                  <p:stCondLst>
                                    <p:cond delay="0"/>
                                  </p:stCondLst>
                                  <p:childTnLst>
                                    <p:set>
                                      <p:cBhvr>
                                        <p:cTn id="25" dur="1" fill="hold">
                                          <p:stCondLst>
                                            <p:cond delay="0"/>
                                          </p:stCondLst>
                                        </p:cTn>
                                        <p:tgtEl>
                                          <p:spTgt spid="28"/>
                                        </p:tgtEl>
                                        <p:attrNameLst>
                                          <p:attrName>style.visibility</p:attrName>
                                        </p:attrNameLst>
                                      </p:cBhvr>
                                      <p:to>
                                        <p:strVal val="visible"/>
                                      </p:to>
                                    </p:set>
                                    <p:animEffect transition="in" filter="wipe(left)">
                                      <p:cBhvr>
                                        <p:cTn id="26" dur="500"/>
                                        <p:tgtEl>
                                          <p:spTgt spid="28"/>
                                        </p:tgtEl>
                                      </p:cBhvr>
                                    </p:animEffect>
                                  </p:childTnLst>
                                </p:cTn>
                              </p:par>
                            </p:childTnLst>
                          </p:cTn>
                        </p:par>
                        <p:par>
                          <p:cTn id="27" fill="hold">
                            <p:stCondLst>
                              <p:cond delay="1250"/>
                            </p:stCondLst>
                            <p:childTnLst>
                              <p:par>
                                <p:cTn id="28" presetID="12" presetClass="entr" presetSubtype="4" fill="hold" grpId="0" nodeType="afterEffect">
                                  <p:stCondLst>
                                    <p:cond delay="0"/>
                                  </p:stCondLst>
                                  <p:iterate type="lt">
                                    <p:tmPct val="50000"/>
                                  </p:iterate>
                                  <p:childTnLst>
                                    <p:set>
                                      <p:cBhvr>
                                        <p:cTn id="29" dur="1" fill="hold">
                                          <p:stCondLst>
                                            <p:cond delay="0"/>
                                          </p:stCondLst>
                                        </p:cTn>
                                        <p:tgtEl>
                                          <p:spTgt spid="30"/>
                                        </p:tgtEl>
                                        <p:attrNameLst>
                                          <p:attrName>style.visibility</p:attrName>
                                        </p:attrNameLst>
                                      </p:cBhvr>
                                      <p:to>
                                        <p:strVal val="visible"/>
                                      </p:to>
                                    </p:set>
                                    <p:anim calcmode="lin" valueType="num">
                                      <p:cBhvr additive="base">
                                        <p:cTn id="30" dur="300"/>
                                        <p:tgtEl>
                                          <p:spTgt spid="30"/>
                                        </p:tgtEl>
                                        <p:attrNameLst>
                                          <p:attrName>ppt_y</p:attrName>
                                        </p:attrNameLst>
                                      </p:cBhvr>
                                      <p:tavLst>
                                        <p:tav tm="0">
                                          <p:val>
                                            <p:strVal val="#ppt_y+#ppt_h*1.125000"/>
                                          </p:val>
                                        </p:tav>
                                        <p:tav tm="100000">
                                          <p:val>
                                            <p:strVal val="#ppt_y"/>
                                          </p:val>
                                        </p:tav>
                                      </p:tavLst>
                                    </p:anim>
                                    <p:animEffect transition="in" filter="wipe(up)">
                                      <p:cBhvr>
                                        <p:cTn id="31" dur="300"/>
                                        <p:tgtEl>
                                          <p:spTgt spid="30"/>
                                        </p:tgtEl>
                                      </p:cBhvr>
                                    </p:animEffect>
                                  </p:childTnLst>
                                </p:cTn>
                              </p:par>
                              <p:par>
                                <p:cTn id="32" presetID="12" presetClass="entr" presetSubtype="4" fill="hold" grpId="0" nodeType="withEffect">
                                  <p:stCondLst>
                                    <p:cond delay="0"/>
                                  </p:stCondLst>
                                  <p:iterate type="lt">
                                    <p:tmPct val="50000"/>
                                  </p:iterate>
                                  <p:childTnLst>
                                    <p:set>
                                      <p:cBhvr>
                                        <p:cTn id="33" dur="1" fill="hold">
                                          <p:stCondLst>
                                            <p:cond delay="0"/>
                                          </p:stCondLst>
                                        </p:cTn>
                                        <p:tgtEl>
                                          <p:spTgt spid="31"/>
                                        </p:tgtEl>
                                        <p:attrNameLst>
                                          <p:attrName>style.visibility</p:attrName>
                                        </p:attrNameLst>
                                      </p:cBhvr>
                                      <p:to>
                                        <p:strVal val="visible"/>
                                      </p:to>
                                    </p:set>
                                    <p:anim calcmode="lin" valueType="num">
                                      <p:cBhvr additive="base">
                                        <p:cTn id="34" dur="300"/>
                                        <p:tgtEl>
                                          <p:spTgt spid="31"/>
                                        </p:tgtEl>
                                        <p:attrNameLst>
                                          <p:attrName>ppt_y</p:attrName>
                                        </p:attrNameLst>
                                      </p:cBhvr>
                                      <p:tavLst>
                                        <p:tav tm="0">
                                          <p:val>
                                            <p:strVal val="#ppt_y+#ppt_h*1.125000"/>
                                          </p:val>
                                        </p:tav>
                                        <p:tav tm="100000">
                                          <p:val>
                                            <p:strVal val="#ppt_y"/>
                                          </p:val>
                                        </p:tav>
                                      </p:tavLst>
                                    </p:anim>
                                    <p:animEffect transition="in" filter="wipe(up)">
                                      <p:cBhvr>
                                        <p:cTn id="35" dur="300"/>
                                        <p:tgtEl>
                                          <p:spTgt spid="31"/>
                                        </p:tgtEl>
                                      </p:cBhvr>
                                    </p:animEffect>
                                  </p:childTnLst>
                                </p:cTn>
                              </p:par>
                              <p:par>
                                <p:cTn id="36" presetID="12" presetClass="entr" presetSubtype="4" fill="hold" grpId="0" nodeType="withEffect">
                                  <p:stCondLst>
                                    <p:cond delay="0"/>
                                  </p:stCondLst>
                                  <p:iterate type="lt">
                                    <p:tmPct val="50000"/>
                                  </p:iterate>
                                  <p:childTnLst>
                                    <p:set>
                                      <p:cBhvr>
                                        <p:cTn id="37" dur="1" fill="hold">
                                          <p:stCondLst>
                                            <p:cond delay="0"/>
                                          </p:stCondLst>
                                        </p:cTn>
                                        <p:tgtEl>
                                          <p:spTgt spid="32"/>
                                        </p:tgtEl>
                                        <p:attrNameLst>
                                          <p:attrName>style.visibility</p:attrName>
                                        </p:attrNameLst>
                                      </p:cBhvr>
                                      <p:to>
                                        <p:strVal val="visible"/>
                                      </p:to>
                                    </p:set>
                                    <p:anim calcmode="lin" valueType="num">
                                      <p:cBhvr additive="base">
                                        <p:cTn id="38" dur="300"/>
                                        <p:tgtEl>
                                          <p:spTgt spid="32"/>
                                        </p:tgtEl>
                                        <p:attrNameLst>
                                          <p:attrName>ppt_y</p:attrName>
                                        </p:attrNameLst>
                                      </p:cBhvr>
                                      <p:tavLst>
                                        <p:tav tm="0">
                                          <p:val>
                                            <p:strVal val="#ppt_y+#ppt_h*1.125000"/>
                                          </p:val>
                                        </p:tav>
                                        <p:tav tm="100000">
                                          <p:val>
                                            <p:strVal val="#ppt_y"/>
                                          </p:val>
                                        </p:tav>
                                      </p:tavLst>
                                    </p:anim>
                                    <p:animEffect transition="in" filter="wipe(up)">
                                      <p:cBhvr>
                                        <p:cTn id="39" dur="300"/>
                                        <p:tgtEl>
                                          <p:spTgt spid="32"/>
                                        </p:tgtEl>
                                      </p:cBhvr>
                                    </p:animEffect>
                                  </p:childTnLst>
                                </p:cTn>
                              </p:par>
                              <p:par>
                                <p:cTn id="40" presetID="10" presetClass="entr" presetSubtype="0" fill="hold" grpId="0" nodeType="withEffect">
                                  <p:stCondLst>
                                    <p:cond delay="1000"/>
                                  </p:stCondLst>
                                  <p:iterate type="lt">
                                    <p:tmPct val="10000"/>
                                  </p:iterate>
                                  <p:childTnLst>
                                    <p:set>
                                      <p:cBhvr>
                                        <p:cTn id="41" dur="1" fill="hold">
                                          <p:stCondLst>
                                            <p:cond delay="0"/>
                                          </p:stCondLst>
                                        </p:cTn>
                                        <p:tgtEl>
                                          <p:spTgt spid="34"/>
                                        </p:tgtEl>
                                        <p:attrNameLst>
                                          <p:attrName>style.visibility</p:attrName>
                                        </p:attrNameLst>
                                      </p:cBhvr>
                                      <p:to>
                                        <p:strVal val="visible"/>
                                      </p:to>
                                    </p:set>
                                    <p:animEffect transition="in" filter="fade">
                                      <p:cBhvr>
                                        <p:cTn id="42" dur="100"/>
                                        <p:tgtEl>
                                          <p:spTgt spid="34"/>
                                        </p:tgtEl>
                                      </p:cBhvr>
                                    </p:animEffect>
                                  </p:childTnLst>
                                </p:cTn>
                              </p:par>
                              <p:par>
                                <p:cTn id="43" presetID="10" presetClass="entr" presetSubtype="0" fill="hold" grpId="0" nodeType="withEffect">
                                  <p:stCondLst>
                                    <p:cond delay="1000"/>
                                  </p:stCondLst>
                                  <p:iterate type="lt">
                                    <p:tmPct val="10000"/>
                                  </p:iterate>
                                  <p:childTnLst>
                                    <p:set>
                                      <p:cBhvr>
                                        <p:cTn id="44" dur="1" fill="hold">
                                          <p:stCondLst>
                                            <p:cond delay="0"/>
                                          </p:stCondLst>
                                        </p:cTn>
                                        <p:tgtEl>
                                          <p:spTgt spid="35"/>
                                        </p:tgtEl>
                                        <p:attrNameLst>
                                          <p:attrName>style.visibility</p:attrName>
                                        </p:attrNameLst>
                                      </p:cBhvr>
                                      <p:to>
                                        <p:strVal val="visible"/>
                                      </p:to>
                                    </p:set>
                                    <p:animEffect transition="in" filter="fade">
                                      <p:cBhvr>
                                        <p:cTn id="45" dur="100"/>
                                        <p:tgtEl>
                                          <p:spTgt spid="35"/>
                                        </p:tgtEl>
                                      </p:cBhvr>
                                    </p:animEffect>
                                  </p:childTnLst>
                                </p:cTn>
                              </p:par>
                              <p:par>
                                <p:cTn id="46" presetID="10" presetClass="entr" presetSubtype="0" fill="hold" grpId="0" nodeType="withEffect">
                                  <p:stCondLst>
                                    <p:cond delay="1000"/>
                                  </p:stCondLst>
                                  <p:iterate type="lt">
                                    <p:tmPct val="10000"/>
                                  </p:iterate>
                                  <p:childTnLst>
                                    <p:set>
                                      <p:cBhvr>
                                        <p:cTn id="47" dur="1" fill="hold">
                                          <p:stCondLst>
                                            <p:cond delay="0"/>
                                          </p:stCondLst>
                                        </p:cTn>
                                        <p:tgtEl>
                                          <p:spTgt spid="36"/>
                                        </p:tgtEl>
                                        <p:attrNameLst>
                                          <p:attrName>style.visibility</p:attrName>
                                        </p:attrNameLst>
                                      </p:cBhvr>
                                      <p:to>
                                        <p:strVal val="visible"/>
                                      </p:to>
                                    </p:set>
                                    <p:animEffect transition="in" filter="fade">
                                      <p:cBhvr>
                                        <p:cTn id="48" dur="1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24" grpId="0" animBg="1"/>
      <p:bldP spid="30" grpId="0"/>
      <p:bldP spid="31" grpId="0"/>
      <p:bldP spid="32" grpId="0"/>
      <p:bldP spid="34" grpId="0"/>
      <p:bldP spid="35" grpId="0"/>
      <p:bldP spid="3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标题 1"/>
          <p:cNvSpPr>
            <a:spLocks noGrp="1"/>
          </p:cNvSpPr>
          <p:nvPr>
            <p:ph type="title" idx="4294967295"/>
          </p:nvPr>
        </p:nvSpPr>
        <p:spPr>
          <a:xfrm>
            <a:off x="674557" y="410095"/>
            <a:ext cx="10515600" cy="1325563"/>
          </a:xfrm>
          <a:prstGeom prst="rect">
            <a:avLst/>
          </a:prstGeom>
        </p:spPr>
        <p:txBody>
          <a:bodyPr/>
          <a:lstStyle/>
          <a:p>
            <a:r>
              <a:rPr lang="zh-CN" altLang="en-US" sz="2400" b="1" dirty="0">
                <a:latin typeface="微软雅黑" panose="020B0503020204020204" pitchFamily="34" charset="-122"/>
                <a:ea typeface="微软雅黑" panose="020B0503020204020204" pitchFamily="34" charset="-122"/>
                <a:cs typeface="+mn-cs"/>
              </a:rPr>
              <a:t>基本权利</a:t>
            </a:r>
          </a:p>
        </p:txBody>
      </p:sp>
      <p:sp>
        <p:nvSpPr>
          <p:cNvPr id="22531" name="内容占位符 2"/>
          <p:cNvSpPr>
            <a:spLocks noGrp="1"/>
          </p:cNvSpPr>
          <p:nvPr>
            <p:ph idx="4294967295"/>
          </p:nvPr>
        </p:nvSpPr>
        <p:spPr>
          <a:xfrm>
            <a:off x="584617" y="1046137"/>
            <a:ext cx="10515600" cy="4351338"/>
          </a:xfrm>
          <a:prstGeom prst="rect">
            <a:avLst/>
          </a:prstGeom>
        </p:spPr>
        <p:txBody>
          <a:bodyPr/>
          <a:lstStyle/>
          <a:p>
            <a:pPr marL="0" indent="0">
              <a:lnSpc>
                <a:spcPct val="80000"/>
              </a:lnSpc>
              <a:buNone/>
            </a:pPr>
            <a:r>
              <a:rPr lang="en-US" altLang="zh-CN" sz="4000" b="1" dirty="0" smtClean="0"/>
              <a:t> </a:t>
            </a:r>
            <a:r>
              <a:rPr lang="en-US" altLang="zh-CN" sz="2000" dirty="0">
                <a:latin typeface="微软雅黑" panose="020B0503020204020204" pitchFamily="34" charset="-122"/>
                <a:ea typeface="微软雅黑" panose="020B0503020204020204" pitchFamily="34" charset="-122"/>
              </a:rPr>
              <a:t>⑴</a:t>
            </a:r>
            <a:r>
              <a:rPr lang="zh-CN" altLang="en-US" sz="2000" dirty="0">
                <a:latin typeface="微软雅黑" panose="020B0503020204020204" pitchFamily="34" charset="-122"/>
                <a:ea typeface="微软雅黑" panose="020B0503020204020204" pitchFamily="34" charset="-122"/>
              </a:rPr>
              <a:t>、平等就业权和自由选择职业权</a:t>
            </a:r>
          </a:p>
          <a:p>
            <a:pPr marL="0" indent="0">
              <a:lnSpc>
                <a:spcPct val="80000"/>
              </a:lnSpc>
              <a:buNone/>
            </a:pPr>
            <a:r>
              <a:rPr lang="zh-CN" altLang="en-US" sz="2000" dirty="0">
                <a:latin typeface="微软雅黑" panose="020B0503020204020204" pitchFamily="34" charset="-122"/>
                <a:ea typeface="微软雅黑" panose="020B0503020204020204" pitchFamily="34" charset="-122"/>
              </a:rPr>
              <a:t> </a:t>
            </a:r>
            <a:endParaRPr lang="en-US" altLang="zh-CN" sz="2000" dirty="0">
              <a:latin typeface="微软雅黑" panose="020B0503020204020204" pitchFamily="34" charset="-122"/>
              <a:ea typeface="微软雅黑" panose="020B0503020204020204" pitchFamily="34" charset="-122"/>
            </a:endParaRPr>
          </a:p>
          <a:p>
            <a:pPr marL="0" indent="0">
              <a:lnSpc>
                <a:spcPct val="150000"/>
              </a:lnSpc>
              <a:buNone/>
            </a:pP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劳动法</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第十二条　劳动者就业，不因民族、种族、性别、宗教信仰不同而受歧视。</a:t>
            </a:r>
          </a:p>
          <a:p>
            <a:pPr marL="0" indent="0">
              <a:lnSpc>
                <a:spcPct val="200000"/>
              </a:lnSpc>
              <a:buNone/>
            </a:pPr>
            <a:r>
              <a:rPr lang="zh-CN" altLang="en-US" sz="2000" dirty="0" smtClean="0">
                <a:latin typeface="微软雅黑" panose="020B0503020204020204" pitchFamily="34" charset="-122"/>
                <a:ea typeface="微软雅黑" panose="020B0503020204020204" pitchFamily="34" charset="-122"/>
              </a:rPr>
              <a:t> </a:t>
            </a:r>
            <a:r>
              <a:rPr lang="zh-CN" altLang="en-US" sz="2000" dirty="0">
                <a:latin typeface="微软雅黑" panose="020B0503020204020204" pitchFamily="34" charset="-122"/>
                <a:ea typeface="微软雅黑" panose="020B0503020204020204" pitchFamily="34" charset="-122"/>
              </a:rPr>
              <a:t>第十三条　妇女享有与男子平等的就业权利。在录用职工时，除国家规定的不适合妇女的工种或者岗位外，不得以性别为由拒绝录用妇女或者提高对妇女的录用标准。</a:t>
            </a:r>
          </a:p>
          <a:p>
            <a:pPr marL="0" indent="0">
              <a:lnSpc>
                <a:spcPct val="150000"/>
              </a:lnSpc>
              <a:buNone/>
            </a:pPr>
            <a:r>
              <a:rPr lang="zh-CN" altLang="en-US" b="1" dirty="0" smtClean="0">
                <a:latin typeface="楷体_GB2312" pitchFamily="49" charset="-122"/>
                <a:ea typeface="楷体_GB2312" pitchFamily="49" charset="-122"/>
              </a:rPr>
              <a:t>  </a:t>
            </a:r>
          </a:p>
          <a:p>
            <a:endParaRPr lang="zh-CN" altLang="en-US" dirty="0" smtClean="0"/>
          </a:p>
        </p:txBody>
      </p:sp>
      <p:pic>
        <p:nvPicPr>
          <p:cNvPr id="102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879908" y="3875233"/>
            <a:ext cx="3272773" cy="25630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44428668"/>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标题 1"/>
          <p:cNvSpPr>
            <a:spLocks noGrp="1"/>
          </p:cNvSpPr>
          <p:nvPr>
            <p:ph type="title" idx="4294967295"/>
          </p:nvPr>
        </p:nvSpPr>
        <p:spPr>
          <a:xfrm>
            <a:off x="749508" y="530016"/>
            <a:ext cx="10515600" cy="1325563"/>
          </a:xfrm>
          <a:prstGeom prst="rect">
            <a:avLst/>
          </a:prstGeom>
        </p:spPr>
        <p:txBody>
          <a:bodyPr/>
          <a:lstStyle/>
          <a:p>
            <a:r>
              <a:rPr lang="en-US" altLang="zh-CN" sz="2400" b="1" dirty="0" smtClean="0">
                <a:latin typeface="微软雅黑" panose="020B0503020204020204" pitchFamily="34" charset="-122"/>
                <a:ea typeface="微软雅黑" panose="020B0503020204020204" pitchFamily="34" charset="-122"/>
                <a:cs typeface="+mn-cs"/>
              </a:rPr>
              <a:t>《</a:t>
            </a:r>
            <a:r>
              <a:rPr lang="zh-CN" altLang="en-US" sz="2400" b="1" dirty="0" smtClean="0">
                <a:latin typeface="微软雅黑" panose="020B0503020204020204" pitchFamily="34" charset="-122"/>
                <a:ea typeface="微软雅黑" panose="020B0503020204020204" pitchFamily="34" charset="-122"/>
                <a:cs typeface="+mn-cs"/>
              </a:rPr>
              <a:t>就业促进法</a:t>
            </a:r>
            <a:r>
              <a:rPr lang="en-US" altLang="zh-CN" sz="2400" b="1" dirty="0" smtClean="0">
                <a:latin typeface="微软雅黑" panose="020B0503020204020204" pitchFamily="34" charset="-122"/>
                <a:ea typeface="微软雅黑" panose="020B0503020204020204" pitchFamily="34" charset="-122"/>
                <a:cs typeface="+mn-cs"/>
              </a:rPr>
              <a:t>》</a:t>
            </a:r>
            <a:endParaRPr lang="zh-CN" altLang="en-US" sz="2400" b="1" dirty="0">
              <a:latin typeface="微软雅黑" panose="020B0503020204020204" pitchFamily="34" charset="-122"/>
              <a:ea typeface="微软雅黑" panose="020B0503020204020204" pitchFamily="34" charset="-122"/>
              <a:cs typeface="+mn-cs"/>
            </a:endParaRPr>
          </a:p>
        </p:txBody>
      </p:sp>
      <p:sp>
        <p:nvSpPr>
          <p:cNvPr id="3" name="内容占位符 2"/>
          <p:cNvSpPr>
            <a:spLocks noGrp="1"/>
          </p:cNvSpPr>
          <p:nvPr>
            <p:ph idx="4294967295"/>
          </p:nvPr>
        </p:nvSpPr>
        <p:spPr>
          <a:xfrm>
            <a:off x="328118" y="1257925"/>
            <a:ext cx="7495082" cy="3810000"/>
          </a:xfrm>
          <a:prstGeom prst="rect">
            <a:avLst/>
          </a:prstGeom>
        </p:spPr>
        <p:txBody>
          <a:bodyPr/>
          <a:lstStyle/>
          <a:p>
            <a:pPr marL="0" indent="0">
              <a:buNone/>
            </a:pPr>
            <a:endParaRPr lang="en-US" altLang="zh-CN" dirty="0" smtClean="0"/>
          </a:p>
          <a:p>
            <a:pPr>
              <a:lnSpc>
                <a:spcPct val="200000"/>
              </a:lnSpc>
              <a:buFont typeface="Wingdings" pitchFamily="2" charset="2"/>
              <a:buNone/>
            </a:pPr>
            <a:r>
              <a:rPr lang="en-US" altLang="zh-CN" dirty="0" smtClean="0">
                <a:solidFill>
                  <a:srgbClr val="001557"/>
                </a:solidFill>
              </a:rPr>
              <a:t>          </a:t>
            </a:r>
            <a:r>
              <a:rPr lang="zh-CN" altLang="zh-CN" sz="2000" dirty="0">
                <a:latin typeface="微软雅黑" panose="020B0503020204020204" pitchFamily="34" charset="-122"/>
                <a:ea typeface="微软雅黑" panose="020B0503020204020204" pitchFamily="34" charset="-122"/>
              </a:rPr>
              <a:t>第二十六条　用人单位招用人员、职业中介机构从事职业中介活动，应当向劳动者提供平等的就业机会和公平的就业条件，不得实施就业歧视。</a:t>
            </a:r>
            <a:endParaRPr lang="zh-CN" altLang="en-US" sz="2000" dirty="0">
              <a:latin typeface="微软雅黑" panose="020B0503020204020204" pitchFamily="34" charset="-122"/>
              <a:ea typeface="微软雅黑" panose="020B0503020204020204" pitchFamily="34" charset="-122"/>
            </a:endParaRPr>
          </a:p>
        </p:txBody>
      </p:sp>
      <p:pic>
        <p:nvPicPr>
          <p:cNvPr id="1126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424374" y="3213439"/>
            <a:ext cx="3908190" cy="31790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2035299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标题 1"/>
          <p:cNvSpPr>
            <a:spLocks noGrp="1"/>
          </p:cNvSpPr>
          <p:nvPr>
            <p:ph type="title" idx="4294967295"/>
          </p:nvPr>
        </p:nvSpPr>
        <p:spPr>
          <a:xfrm>
            <a:off x="899410" y="515027"/>
            <a:ext cx="10515600" cy="1325563"/>
          </a:xfrm>
          <a:prstGeom prst="rect">
            <a:avLst/>
          </a:prstGeom>
        </p:spPr>
        <p:txBody>
          <a:bodyPr/>
          <a:lstStyle/>
          <a:p>
            <a:r>
              <a:rPr lang="en-US" altLang="zh-CN" sz="2400" b="1" dirty="0" smtClean="0">
                <a:latin typeface="微软雅黑" panose="020B0503020204020204" pitchFamily="34" charset="-122"/>
                <a:ea typeface="微软雅黑" panose="020B0503020204020204" pitchFamily="34" charset="-122"/>
                <a:cs typeface="+mn-cs"/>
              </a:rPr>
              <a:t>《</a:t>
            </a:r>
            <a:r>
              <a:rPr lang="zh-CN" altLang="en-US" sz="2400" b="1" dirty="0" smtClean="0">
                <a:latin typeface="微软雅黑" panose="020B0503020204020204" pitchFamily="34" charset="-122"/>
                <a:ea typeface="微软雅黑" panose="020B0503020204020204" pitchFamily="34" charset="-122"/>
                <a:cs typeface="+mn-cs"/>
              </a:rPr>
              <a:t>就业促进法</a:t>
            </a:r>
            <a:r>
              <a:rPr lang="en-US" altLang="zh-CN" sz="2400" b="1" dirty="0" smtClean="0">
                <a:latin typeface="微软雅黑" panose="020B0503020204020204" pitchFamily="34" charset="-122"/>
                <a:ea typeface="微软雅黑" panose="020B0503020204020204" pitchFamily="34" charset="-122"/>
                <a:cs typeface="+mn-cs"/>
              </a:rPr>
              <a:t>》</a:t>
            </a:r>
            <a:endParaRPr lang="zh-CN" altLang="en-US" sz="2400" b="1" dirty="0">
              <a:latin typeface="微软雅黑" panose="020B0503020204020204" pitchFamily="34" charset="-122"/>
              <a:ea typeface="微软雅黑" panose="020B0503020204020204" pitchFamily="34" charset="-122"/>
              <a:cs typeface="+mn-cs"/>
            </a:endParaRPr>
          </a:p>
        </p:txBody>
      </p:sp>
      <p:sp>
        <p:nvSpPr>
          <p:cNvPr id="3" name="内容占位符 2"/>
          <p:cNvSpPr>
            <a:spLocks noGrp="1"/>
          </p:cNvSpPr>
          <p:nvPr>
            <p:ph idx="4294967295"/>
          </p:nvPr>
        </p:nvSpPr>
        <p:spPr>
          <a:xfrm>
            <a:off x="539646" y="371578"/>
            <a:ext cx="10515600" cy="4351338"/>
          </a:xfrm>
          <a:prstGeom prst="rect">
            <a:avLst/>
          </a:prstGeom>
        </p:spPr>
        <p:txBody>
          <a:bodyPr/>
          <a:lstStyle/>
          <a:p>
            <a:pPr marL="0" indent="0">
              <a:buNone/>
              <a:defRPr/>
            </a:pPr>
            <a:endParaRPr lang="en-US" altLang="zh-CN" b="1" dirty="0" smtClean="0">
              <a:solidFill>
                <a:schemeClr val="accent4">
                  <a:lumMod val="50000"/>
                </a:schemeClr>
              </a:solidFill>
            </a:endParaRPr>
          </a:p>
          <a:p>
            <a:pPr marL="0" indent="0">
              <a:lnSpc>
                <a:spcPct val="200000"/>
              </a:lnSpc>
              <a:buNone/>
              <a:defRPr/>
            </a:pPr>
            <a:r>
              <a:rPr lang="zh-CN" altLang="zh-CN" sz="2000" dirty="0">
                <a:latin typeface="微软雅黑" panose="020B0503020204020204" pitchFamily="34" charset="-122"/>
                <a:ea typeface="微软雅黑" panose="020B0503020204020204" pitchFamily="34" charset="-122"/>
              </a:rPr>
              <a:t>第二十八条　各民族劳动者享有平等的劳动权利。</a:t>
            </a:r>
          </a:p>
          <a:p>
            <a:pPr marL="0" indent="0">
              <a:lnSpc>
                <a:spcPct val="200000"/>
              </a:lnSpc>
              <a:buNone/>
              <a:defRPr/>
            </a:pPr>
            <a:r>
              <a:rPr lang="en-US" altLang="zh-CN" sz="2000" dirty="0" smtClean="0">
                <a:latin typeface="微软雅黑" panose="020B0503020204020204" pitchFamily="34" charset="-122"/>
                <a:ea typeface="微软雅黑" panose="020B0503020204020204" pitchFamily="34" charset="-122"/>
              </a:rPr>
              <a:t> </a:t>
            </a:r>
            <a:r>
              <a:rPr lang="zh-CN" altLang="zh-CN" sz="2000" dirty="0">
                <a:latin typeface="微软雅黑" panose="020B0503020204020204" pitchFamily="34" charset="-122"/>
                <a:ea typeface="微软雅黑" panose="020B0503020204020204" pitchFamily="34" charset="-122"/>
              </a:rPr>
              <a:t>用人单位招用人员，应当依法对少数民族劳动者给予适当照顾</a:t>
            </a:r>
            <a:r>
              <a:rPr lang="zh-CN" altLang="zh-CN" sz="2000" dirty="0" smtClean="0">
                <a:latin typeface="微软雅黑" panose="020B0503020204020204" pitchFamily="34" charset="-122"/>
                <a:ea typeface="微软雅黑" panose="020B0503020204020204" pitchFamily="34" charset="-122"/>
              </a:rPr>
              <a:t>。</a:t>
            </a:r>
            <a:endParaRPr lang="en-US" altLang="zh-CN" sz="2000" dirty="0" smtClean="0">
              <a:latin typeface="微软雅黑" panose="020B0503020204020204" pitchFamily="34" charset="-122"/>
              <a:ea typeface="微软雅黑" panose="020B0503020204020204" pitchFamily="34" charset="-122"/>
            </a:endParaRPr>
          </a:p>
          <a:p>
            <a:pPr marL="0" indent="0">
              <a:lnSpc>
                <a:spcPct val="200000"/>
              </a:lnSpc>
              <a:buNone/>
              <a:defRPr/>
            </a:pPr>
            <a:r>
              <a:rPr lang="zh-CN" altLang="en-US" sz="2000" dirty="0">
                <a:latin typeface="微软雅黑" panose="020B0503020204020204" pitchFamily="34" charset="-122"/>
                <a:ea typeface="微软雅黑" panose="020B0503020204020204" pitchFamily="34" charset="-122"/>
              </a:rPr>
              <a:t>第二十九条　国家保障残疾人的劳动权利。</a:t>
            </a:r>
          </a:p>
          <a:p>
            <a:pPr marL="0" indent="0">
              <a:lnSpc>
                <a:spcPct val="200000"/>
              </a:lnSpc>
              <a:buNone/>
              <a:defRPr/>
            </a:pPr>
            <a:r>
              <a:rPr lang="zh-CN" altLang="en-US" sz="2000" dirty="0">
                <a:latin typeface="微软雅黑" panose="020B0503020204020204" pitchFamily="34" charset="-122"/>
                <a:ea typeface="微软雅黑" panose="020B0503020204020204" pitchFamily="34" charset="-122"/>
              </a:rPr>
              <a:t>各级人民政府应当对残疾人就业统筹规划，为残疾人创造就业条件</a:t>
            </a:r>
            <a:r>
              <a:rPr lang="zh-CN" altLang="en-US" sz="2000" dirty="0" smtClean="0">
                <a:latin typeface="微软雅黑" panose="020B0503020204020204" pitchFamily="34" charset="-122"/>
                <a:ea typeface="微软雅黑" panose="020B0503020204020204" pitchFamily="34" charset="-122"/>
              </a:rPr>
              <a:t>。用人</a:t>
            </a:r>
            <a:r>
              <a:rPr lang="zh-CN" altLang="en-US" sz="2000" dirty="0">
                <a:latin typeface="微软雅黑" panose="020B0503020204020204" pitchFamily="34" charset="-122"/>
                <a:ea typeface="微软雅黑" panose="020B0503020204020204" pitchFamily="34" charset="-122"/>
              </a:rPr>
              <a:t>单位招用人员，不得歧视残疾人。 </a:t>
            </a:r>
            <a:endParaRPr lang="en-US" altLang="zh-CN" sz="2000" dirty="0" smtClean="0">
              <a:latin typeface="微软雅黑" panose="020B0503020204020204" pitchFamily="34" charset="-122"/>
              <a:ea typeface="微软雅黑" panose="020B0503020204020204" pitchFamily="34" charset="-122"/>
            </a:endParaRPr>
          </a:p>
          <a:p>
            <a:pPr marL="0" indent="0">
              <a:lnSpc>
                <a:spcPct val="200000"/>
              </a:lnSpc>
              <a:buNone/>
              <a:defRPr/>
            </a:pPr>
            <a:r>
              <a:rPr lang="zh-CN" altLang="en-US" sz="2000" dirty="0" smtClean="0">
                <a:latin typeface="微软雅黑" panose="020B0503020204020204" pitchFamily="34" charset="-122"/>
                <a:ea typeface="微软雅黑" panose="020B0503020204020204" pitchFamily="34" charset="-122"/>
              </a:rPr>
              <a:t>第三十</a:t>
            </a:r>
            <a:r>
              <a:rPr lang="zh-CN" altLang="en-US" sz="2000" dirty="0">
                <a:latin typeface="微软雅黑" panose="020B0503020204020204" pitchFamily="34" charset="-122"/>
                <a:ea typeface="微软雅黑" panose="020B0503020204020204" pitchFamily="34" charset="-122"/>
              </a:rPr>
              <a:t>条　用人单位招用人员，不得以是传染病病原携带者为由拒绝录用。但是，经医学鉴定传染病病原携带者在治愈前或者排除传染嫌疑前，不得从事法律、行政法规和国务院卫生行政部门规定禁止从事的易使传染病扩散的工作。</a:t>
            </a:r>
          </a:p>
          <a:p>
            <a:pPr marL="0" indent="0">
              <a:lnSpc>
                <a:spcPct val="200000"/>
              </a:lnSpc>
              <a:buNone/>
              <a:defRPr/>
            </a:pPr>
            <a:endParaRPr lang="zh-CN" altLang="en-US" sz="2000" dirty="0">
              <a:latin typeface="微软雅黑" panose="020B0503020204020204" pitchFamily="34" charset="-122"/>
              <a:ea typeface="微软雅黑" panose="020B0503020204020204" pitchFamily="34" charset="-122"/>
            </a:endParaRPr>
          </a:p>
          <a:p>
            <a:pPr marL="0" indent="0">
              <a:lnSpc>
                <a:spcPct val="200000"/>
              </a:lnSpc>
              <a:buNone/>
              <a:defRPr/>
            </a:pPr>
            <a:endParaRPr lang="zh-CN" altLang="zh-CN" sz="2000" dirty="0">
              <a:latin typeface="微软雅黑" panose="020B0503020204020204" pitchFamily="34" charset="-122"/>
              <a:ea typeface="微软雅黑" panose="020B0503020204020204" pitchFamily="34" charset="-122"/>
            </a:endParaRPr>
          </a:p>
          <a:p>
            <a:pPr>
              <a:lnSpc>
                <a:spcPct val="200000"/>
              </a:lnSpc>
              <a:defRPr/>
            </a:pPr>
            <a:endParaRPr lang="zh-CN" altLang="en-US" sz="2000" dirty="0">
              <a:latin typeface="微软雅黑" panose="020B0503020204020204" pitchFamily="34" charset="-122"/>
              <a:ea typeface="微软雅黑" panose="020B0503020204020204" pitchFamily="34" charset="-122"/>
            </a:endParaRPr>
          </a:p>
        </p:txBody>
      </p:sp>
      <p:pic>
        <p:nvPicPr>
          <p:cNvPr id="1229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099108" y="389744"/>
            <a:ext cx="2639781" cy="27264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92209638"/>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accent4">
            <a:lumMod val="20000"/>
            <a:lumOff val="80000"/>
          </a:schemeClr>
        </a:solidFill>
        <a:effectLst/>
      </p:bgPr>
    </p:bg>
    <p:spTree>
      <p:nvGrpSpPr>
        <p:cNvPr id="1" name=""/>
        <p:cNvGrpSpPr/>
        <p:nvPr/>
      </p:nvGrpSpPr>
      <p:grpSpPr>
        <a:xfrm>
          <a:off x="0" y="0"/>
          <a:ext cx="0" cy="0"/>
          <a:chOff x="0" y="0"/>
          <a:chExt cx="0" cy="0"/>
        </a:xfrm>
      </p:grpSpPr>
      <p:sp>
        <p:nvSpPr>
          <p:cNvPr id="2" name="TextBox 1"/>
          <p:cNvSpPr txBox="1"/>
          <p:nvPr/>
        </p:nvSpPr>
        <p:spPr>
          <a:xfrm>
            <a:off x="389747" y="650337"/>
            <a:ext cx="11227629" cy="6093976"/>
          </a:xfrm>
          <a:prstGeom prst="rect">
            <a:avLst/>
          </a:prstGeom>
          <a:noFill/>
        </p:spPr>
        <p:txBody>
          <a:bodyPr wrap="square" rtlCol="0">
            <a:spAutoFit/>
          </a:bodyPr>
          <a:lstStyle/>
          <a:p>
            <a:pPr>
              <a:spcBef>
                <a:spcPct val="0"/>
              </a:spcBef>
            </a:pPr>
            <a:r>
              <a:rPr lang="zh-CN" altLang="en-US" sz="2400" b="1" dirty="0" smtClean="0">
                <a:latin typeface="Arial" panose="020B0604020202020204" pitchFamily="34" charset="0"/>
                <a:ea typeface="微软雅黑" pitchFamily="34" charset="-122"/>
                <a:cs typeface="Arial" panose="020B0604020202020204" pitchFamily="34" charset="0"/>
                <a:sym typeface="Calibri" pitchFamily="34" charset="0"/>
              </a:rPr>
              <a:t>案例：</a:t>
            </a:r>
            <a:endParaRPr lang="en-US" altLang="zh-CN" sz="2400" b="1" dirty="0" smtClean="0">
              <a:latin typeface="Arial" panose="020B0604020202020204" pitchFamily="34" charset="0"/>
              <a:ea typeface="微软雅黑" pitchFamily="34" charset="-122"/>
              <a:cs typeface="Arial" panose="020B0604020202020204" pitchFamily="34" charset="0"/>
              <a:sym typeface="Calibri" pitchFamily="34" charset="0"/>
            </a:endParaRPr>
          </a:p>
          <a:p>
            <a:pPr>
              <a:lnSpc>
                <a:spcPct val="150000"/>
              </a:lnSpc>
              <a:spcBef>
                <a:spcPct val="0"/>
              </a:spcBef>
            </a:pPr>
            <a:r>
              <a:rPr lang="en-US" altLang="zh-CN" sz="2000" dirty="0" smtClean="0">
                <a:latin typeface="Arial" panose="020B0604020202020204" pitchFamily="34" charset="0"/>
                <a:ea typeface="微软雅黑" pitchFamily="34" charset="-122"/>
                <a:cs typeface="Arial" panose="020B0604020202020204" pitchFamily="34" charset="0"/>
                <a:sym typeface="Calibri" pitchFamily="34" charset="0"/>
              </a:rPr>
              <a:t>   2021</a:t>
            </a:r>
            <a:r>
              <a:rPr lang="zh-CN" altLang="en-US" sz="2000" dirty="0" smtClean="0">
                <a:latin typeface="Arial" panose="020B0604020202020204" pitchFamily="34" charset="0"/>
                <a:ea typeface="微软雅黑" pitchFamily="34" charset="-122"/>
                <a:cs typeface="Arial" panose="020B0604020202020204" pitchFamily="34" charset="0"/>
                <a:sym typeface="Calibri" pitchFamily="34" charset="0"/>
              </a:rPr>
              <a:t>年</a:t>
            </a:r>
            <a:r>
              <a:rPr lang="en-US" altLang="zh-CN" sz="2000" dirty="0" smtClean="0">
                <a:latin typeface="Arial" panose="020B0604020202020204" pitchFamily="34" charset="0"/>
                <a:ea typeface="微软雅黑" pitchFamily="34" charset="-122"/>
                <a:cs typeface="Arial" panose="020B0604020202020204" pitchFamily="34" charset="0"/>
                <a:sym typeface="Calibri" pitchFamily="34" charset="0"/>
              </a:rPr>
              <a:t>5</a:t>
            </a:r>
            <a:r>
              <a:rPr lang="zh-CN" altLang="en-US" sz="2000" dirty="0">
                <a:latin typeface="Arial" panose="020B0604020202020204" pitchFamily="34" charset="0"/>
                <a:ea typeface="微软雅黑" pitchFamily="34" charset="-122"/>
                <a:cs typeface="Arial" panose="020B0604020202020204" pitchFamily="34" charset="0"/>
                <a:sym typeface="Calibri" pitchFamily="34" charset="0"/>
              </a:rPr>
              <a:t>月</a:t>
            </a:r>
            <a:r>
              <a:rPr lang="en-US" altLang="zh-CN" sz="2000" dirty="0">
                <a:latin typeface="Arial" panose="020B0604020202020204" pitchFamily="34" charset="0"/>
                <a:ea typeface="微软雅黑" pitchFamily="34" charset="-122"/>
                <a:cs typeface="Arial" panose="020B0604020202020204" pitchFamily="34" charset="0"/>
                <a:sym typeface="Calibri" pitchFamily="34" charset="0"/>
              </a:rPr>
              <a:t>31</a:t>
            </a:r>
            <a:r>
              <a:rPr lang="zh-CN" altLang="en-US" sz="2000" dirty="0">
                <a:latin typeface="Arial" panose="020B0604020202020204" pitchFamily="34" charset="0"/>
                <a:ea typeface="微软雅黑" pitchFamily="34" charset="-122"/>
                <a:cs typeface="Arial" panose="020B0604020202020204" pitchFamily="34" charset="0"/>
                <a:sym typeface="Calibri" pitchFamily="34" charset="0"/>
              </a:rPr>
              <a:t>日，在芦溪县总工会、芦溪县法院、老绍职工法律援助室的共同努力下，通过“法院</a:t>
            </a:r>
            <a:r>
              <a:rPr lang="en-US" altLang="zh-CN" sz="2000" dirty="0">
                <a:latin typeface="Arial" panose="020B0604020202020204" pitchFamily="34" charset="0"/>
                <a:ea typeface="微软雅黑" pitchFamily="34" charset="-122"/>
                <a:cs typeface="Arial" panose="020B0604020202020204" pitchFamily="34" charset="0"/>
                <a:sym typeface="Calibri" pitchFamily="34" charset="0"/>
              </a:rPr>
              <a:t>+</a:t>
            </a:r>
            <a:r>
              <a:rPr lang="zh-CN" altLang="en-US" sz="2000" dirty="0">
                <a:latin typeface="Arial" panose="020B0604020202020204" pitchFamily="34" charset="0"/>
                <a:ea typeface="微软雅黑" pitchFamily="34" charset="-122"/>
                <a:cs typeface="Arial" panose="020B0604020202020204" pitchFamily="34" charset="0"/>
                <a:sym typeface="Calibri" pitchFamily="34" charset="0"/>
              </a:rPr>
              <a:t>工会”诉调对接模式，成功化解了一起劳动争议纠纷案，既维护了劳动者的合法权益，又整合节约了司法资源。</a:t>
            </a:r>
          </a:p>
          <a:p>
            <a:pPr>
              <a:lnSpc>
                <a:spcPct val="150000"/>
              </a:lnSpc>
              <a:spcBef>
                <a:spcPct val="0"/>
              </a:spcBef>
            </a:pPr>
            <a:r>
              <a:rPr lang="zh-CN" altLang="en-US" sz="2000" dirty="0" smtClean="0">
                <a:latin typeface="Arial" panose="020B0604020202020204" pitchFamily="34" charset="0"/>
                <a:ea typeface="微软雅黑" pitchFamily="34" charset="-122"/>
                <a:cs typeface="Arial" panose="020B0604020202020204" pitchFamily="34" charset="0"/>
                <a:sym typeface="Calibri" pitchFamily="34" charset="0"/>
              </a:rPr>
              <a:t>   据</a:t>
            </a:r>
            <a:r>
              <a:rPr lang="zh-CN" altLang="en-US" sz="2000" dirty="0">
                <a:latin typeface="Arial" panose="020B0604020202020204" pitchFamily="34" charset="0"/>
                <a:ea typeface="微软雅黑" pitchFamily="34" charset="-122"/>
                <a:cs typeface="Arial" panose="020B0604020202020204" pitchFamily="34" charset="0"/>
                <a:sym typeface="Calibri" pitchFamily="34" charset="0"/>
              </a:rPr>
              <a:t>了解，职工宋某在中材江西电瓷电气有限公司的制造部门从事切割工作近</a:t>
            </a:r>
            <a:r>
              <a:rPr lang="en-US" altLang="zh-CN" sz="2000" dirty="0">
                <a:latin typeface="Arial" panose="020B0604020202020204" pitchFamily="34" charset="0"/>
                <a:ea typeface="微软雅黑" pitchFamily="34" charset="-122"/>
                <a:cs typeface="Arial" panose="020B0604020202020204" pitchFamily="34" charset="0"/>
                <a:sym typeface="Calibri" pitchFamily="34" charset="0"/>
              </a:rPr>
              <a:t>7</a:t>
            </a:r>
            <a:r>
              <a:rPr lang="zh-CN" altLang="en-US" sz="2000" dirty="0">
                <a:latin typeface="Arial" panose="020B0604020202020204" pitchFamily="34" charset="0"/>
                <a:ea typeface="微软雅黑" pitchFamily="34" charset="-122"/>
                <a:cs typeface="Arial" panose="020B0604020202020204" pitchFamily="34" charset="0"/>
                <a:sym typeface="Calibri" pitchFamily="34" charset="0"/>
              </a:rPr>
              <a:t>年，后因不满公司调岗安排，与公司产生纠纷被开除。宋某申请劳动仲裁要求双倍补偿未获支持，遂上诉至法院。</a:t>
            </a:r>
            <a:r>
              <a:rPr lang="en-US" altLang="zh-CN" sz="2000" dirty="0">
                <a:latin typeface="Arial" panose="020B0604020202020204" pitchFamily="34" charset="0"/>
                <a:ea typeface="微软雅黑" pitchFamily="34" charset="-122"/>
                <a:cs typeface="Arial" panose="020B0604020202020204" pitchFamily="34" charset="0"/>
                <a:sym typeface="Calibri" pitchFamily="34" charset="0"/>
              </a:rPr>
              <a:t>4</a:t>
            </a:r>
            <a:r>
              <a:rPr lang="zh-CN" altLang="en-US" sz="2000" dirty="0">
                <a:latin typeface="Arial" panose="020B0604020202020204" pitchFamily="34" charset="0"/>
                <a:ea typeface="微软雅黑" pitchFamily="34" charset="-122"/>
                <a:cs typeface="Arial" panose="020B0604020202020204" pitchFamily="34" charset="0"/>
                <a:sym typeface="Calibri" pitchFamily="34" charset="0"/>
              </a:rPr>
              <a:t>月</a:t>
            </a:r>
            <a:r>
              <a:rPr lang="en-US" altLang="zh-CN" sz="2000" dirty="0">
                <a:latin typeface="Arial" panose="020B0604020202020204" pitchFamily="34" charset="0"/>
                <a:ea typeface="微软雅黑" pitchFamily="34" charset="-122"/>
                <a:cs typeface="Arial" panose="020B0604020202020204" pitchFamily="34" charset="0"/>
                <a:sym typeface="Calibri" pitchFamily="34" charset="0"/>
              </a:rPr>
              <a:t>22</a:t>
            </a:r>
            <a:r>
              <a:rPr lang="zh-CN" altLang="en-US" sz="2000" dirty="0">
                <a:latin typeface="Arial" panose="020B0604020202020204" pitchFamily="34" charset="0"/>
                <a:ea typeface="微软雅黑" pitchFamily="34" charset="-122"/>
                <a:cs typeface="Arial" panose="020B0604020202020204" pitchFamily="34" charset="0"/>
                <a:sym typeface="Calibri" pitchFamily="34" charset="0"/>
              </a:rPr>
              <a:t>日，县总工会获知此事后，当即协同县法院，老绍职工法律援助室成员、全国劳模阳昌绍前往企业协调处理，深入了解劳动者宋某的诉求，并听取企业的意见。经过多次协商，尤其是阳昌绍反复与宋某进行思想上的沟通交流，加之县总工会与企业多次对接协调，终于促使双方达成一致意见，于</a:t>
            </a:r>
            <a:r>
              <a:rPr lang="en-US" altLang="zh-CN" sz="2000" dirty="0">
                <a:latin typeface="Arial" panose="020B0604020202020204" pitchFamily="34" charset="0"/>
                <a:ea typeface="微软雅黑" pitchFamily="34" charset="-122"/>
                <a:cs typeface="Arial" panose="020B0604020202020204" pitchFamily="34" charset="0"/>
                <a:sym typeface="Calibri" pitchFamily="34" charset="0"/>
              </a:rPr>
              <a:t>5</a:t>
            </a:r>
            <a:r>
              <a:rPr lang="zh-CN" altLang="en-US" sz="2000" dirty="0">
                <a:latin typeface="Arial" panose="020B0604020202020204" pitchFamily="34" charset="0"/>
                <a:ea typeface="微软雅黑" pitchFamily="34" charset="-122"/>
                <a:cs typeface="Arial" panose="020B0604020202020204" pitchFamily="34" charset="0"/>
                <a:sym typeface="Calibri" pitchFamily="34" charset="0"/>
              </a:rPr>
              <a:t>月</a:t>
            </a:r>
            <a:r>
              <a:rPr lang="en-US" altLang="zh-CN" sz="2000" dirty="0">
                <a:latin typeface="Arial" panose="020B0604020202020204" pitchFamily="34" charset="0"/>
                <a:ea typeface="微软雅黑" pitchFamily="34" charset="-122"/>
                <a:cs typeface="Arial" panose="020B0604020202020204" pitchFamily="34" charset="0"/>
                <a:sym typeface="Calibri" pitchFamily="34" charset="0"/>
              </a:rPr>
              <a:t>31</a:t>
            </a:r>
            <a:r>
              <a:rPr lang="zh-CN" altLang="en-US" sz="2000" dirty="0">
                <a:latin typeface="Arial" panose="020B0604020202020204" pitchFamily="34" charset="0"/>
                <a:ea typeface="微软雅黑" pitchFamily="34" charset="-122"/>
                <a:cs typeface="Arial" panose="020B0604020202020204" pitchFamily="34" charset="0"/>
                <a:sym typeface="Calibri" pitchFamily="34" charset="0"/>
              </a:rPr>
              <a:t>日在法院面对面协商，最后双方达成和解。  </a:t>
            </a:r>
          </a:p>
          <a:p>
            <a:pPr>
              <a:lnSpc>
                <a:spcPct val="150000"/>
              </a:lnSpc>
              <a:spcBef>
                <a:spcPct val="0"/>
              </a:spcBef>
            </a:pPr>
            <a:r>
              <a:rPr lang="zh-CN" altLang="en-US" sz="2000" dirty="0" smtClean="0">
                <a:latin typeface="Arial" panose="020B0604020202020204" pitchFamily="34" charset="0"/>
                <a:ea typeface="微软雅黑" pitchFamily="34" charset="-122"/>
                <a:cs typeface="Arial" panose="020B0604020202020204" pitchFamily="34" charset="0"/>
                <a:sym typeface="Calibri" pitchFamily="34" charset="0"/>
              </a:rPr>
              <a:t>   下一步</a:t>
            </a:r>
            <a:r>
              <a:rPr lang="zh-CN" altLang="en-US" sz="2000" dirty="0">
                <a:latin typeface="Arial" panose="020B0604020202020204" pitchFamily="34" charset="0"/>
                <a:ea typeface="微软雅黑" pitchFamily="34" charset="-122"/>
                <a:cs typeface="Arial" panose="020B0604020202020204" pitchFamily="34" charset="0"/>
                <a:sym typeface="Calibri" pitchFamily="34" charset="0"/>
              </a:rPr>
              <a:t>，芦溪县总工会将进一步加强与县法院的工作联动，充分发挥总工会参与劳动争议协商调解的职能作用，依法维护广大职工合法权益，切实维护社会和谐稳定。</a:t>
            </a:r>
          </a:p>
          <a:p>
            <a:pPr>
              <a:lnSpc>
                <a:spcPct val="150000"/>
              </a:lnSpc>
              <a:spcBef>
                <a:spcPct val="0"/>
              </a:spcBef>
            </a:pPr>
            <a:endParaRPr lang="zh-CN" altLang="en-US" sz="2400" dirty="0">
              <a:latin typeface="Arial" panose="020B0604020202020204" pitchFamily="34" charset="0"/>
              <a:ea typeface="微软雅黑" pitchFamily="34" charset="-122"/>
              <a:cs typeface="Arial" panose="020B0604020202020204" pitchFamily="34" charset="0"/>
              <a:sym typeface="Calibri" pitchFamily="34" charset="0"/>
            </a:endParaRPr>
          </a:p>
        </p:txBody>
      </p:sp>
    </p:spTree>
    <p:extLst>
      <p:ext uri="{BB962C8B-B14F-4D97-AF65-F5344CB8AC3E}">
        <p14:creationId xmlns:p14="http://schemas.microsoft.com/office/powerpoint/2010/main" val="227600773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a:spLocks noGrp="1" noRot="1" noChangeArrowheads="1"/>
          </p:cNvSpPr>
          <p:nvPr>
            <p:ph type="title" idx="4294967295"/>
          </p:nvPr>
        </p:nvSpPr>
        <p:spPr>
          <a:xfrm>
            <a:off x="706438" y="475938"/>
            <a:ext cx="11388725" cy="1143000"/>
          </a:xfrm>
          <a:prstGeom prst="rect">
            <a:avLst/>
          </a:prstGeom>
        </p:spPr>
        <p:txBody>
          <a:bodyPr/>
          <a:lstStyle/>
          <a:p>
            <a:r>
              <a:rPr lang="zh-CN" altLang="en-US" sz="2400" b="1" dirty="0" smtClean="0">
                <a:latin typeface="微软雅黑" panose="020B0503020204020204" pitchFamily="34" charset="-122"/>
                <a:ea typeface="微软雅黑" panose="020B0503020204020204" pitchFamily="34" charset="-122"/>
                <a:cs typeface="+mn-cs"/>
              </a:rPr>
              <a:t>劳动</a:t>
            </a:r>
            <a:r>
              <a:rPr lang="zh-CN" altLang="en-US" sz="2400" b="1" dirty="0">
                <a:latin typeface="微软雅黑" panose="020B0503020204020204" pitchFamily="34" charset="-122"/>
                <a:ea typeface="微软雅黑" panose="020B0503020204020204" pitchFamily="34" charset="-122"/>
                <a:cs typeface="+mn-cs"/>
              </a:rPr>
              <a:t>报酬权</a:t>
            </a:r>
          </a:p>
        </p:txBody>
      </p:sp>
      <p:sp>
        <p:nvSpPr>
          <p:cNvPr id="30723" name="Rectangle 4"/>
          <p:cNvSpPr>
            <a:spLocks noGrp="1" noRot="1" noChangeArrowheads="1"/>
          </p:cNvSpPr>
          <p:nvPr>
            <p:ph type="body" idx="4294967295"/>
          </p:nvPr>
        </p:nvSpPr>
        <p:spPr>
          <a:xfrm>
            <a:off x="406401" y="1219200"/>
            <a:ext cx="5994400" cy="5029200"/>
          </a:xfrm>
          <a:prstGeom prst="rect">
            <a:avLst/>
          </a:prstGeom>
          <a:noFill/>
        </p:spPr>
        <p:txBody>
          <a:bodyPr/>
          <a:lstStyle/>
          <a:p>
            <a:pPr eaLnBrk="1" hangingPunct="1">
              <a:lnSpc>
                <a:spcPct val="80000"/>
              </a:lnSpc>
              <a:buFont typeface="Wingdings" pitchFamily="2" charset="2"/>
              <a:buNone/>
            </a:pPr>
            <a:endParaRPr lang="en-US" altLang="zh-CN" sz="2000" b="1" dirty="0" smtClean="0">
              <a:solidFill>
                <a:schemeClr val="hlink"/>
              </a:solidFill>
            </a:endParaRPr>
          </a:p>
          <a:p>
            <a:pPr eaLnBrk="1" hangingPunct="1">
              <a:lnSpc>
                <a:spcPct val="150000"/>
              </a:lnSpc>
              <a:buFont typeface="Wingdings" pitchFamily="2" charset="2"/>
              <a:buNone/>
            </a:pPr>
            <a:r>
              <a:rPr lang="en-US" altLang="zh-CN" sz="2000" dirty="0" smtClean="0"/>
              <a:t>          </a:t>
            </a:r>
            <a:r>
              <a:rPr lang="zh-CN" altLang="en-US" sz="2000" dirty="0">
                <a:latin typeface="微软雅黑" panose="020B0503020204020204" pitchFamily="34" charset="-122"/>
                <a:ea typeface="微软雅黑" panose="020B0503020204020204" pitchFamily="34" charset="-122"/>
              </a:rPr>
              <a:t>劳动法规定，用人单位必须按月向劳动者本人支付劳动报酬，不得克扣或无故拖欠。</a:t>
            </a:r>
          </a:p>
          <a:p>
            <a:pPr eaLnBrk="1" hangingPunct="1">
              <a:lnSpc>
                <a:spcPct val="150000"/>
              </a:lnSpc>
              <a:buFont typeface="Wingdings" pitchFamily="2" charset="2"/>
              <a:buNone/>
            </a:pPr>
            <a:r>
              <a:rPr lang="zh-CN" altLang="en-US" sz="2000" dirty="0">
                <a:latin typeface="微软雅黑" panose="020B0503020204020204" pitchFamily="34" charset="-122"/>
                <a:ea typeface="微软雅黑" panose="020B0503020204020204" pitchFamily="34" charset="-122"/>
              </a:rPr>
              <a:t>     这种报酬权，主要有三个方面组成：</a:t>
            </a:r>
          </a:p>
          <a:p>
            <a:pPr eaLnBrk="1" hangingPunct="1">
              <a:lnSpc>
                <a:spcPct val="150000"/>
              </a:lnSpc>
              <a:buFont typeface="Wingdings" pitchFamily="2" charset="2"/>
              <a:buNone/>
            </a:pPr>
            <a:r>
              <a:rPr lang="zh-CN" altLang="en-US" sz="2000" dirty="0">
                <a:latin typeface="微软雅黑" panose="020B0503020204020204" pitchFamily="34" charset="-122"/>
                <a:ea typeface="微软雅黑" panose="020B0503020204020204" pitchFamily="34" charset="-122"/>
              </a:rPr>
              <a:t>     第一、劳动者按月取酬；</a:t>
            </a:r>
          </a:p>
          <a:p>
            <a:pPr eaLnBrk="1" hangingPunct="1">
              <a:lnSpc>
                <a:spcPct val="150000"/>
              </a:lnSpc>
              <a:buFont typeface="Wingdings" pitchFamily="2" charset="2"/>
              <a:buNone/>
            </a:pPr>
            <a:r>
              <a:rPr lang="zh-CN" altLang="en-US" sz="2000" dirty="0">
                <a:latin typeface="微软雅黑" panose="020B0503020204020204" pitchFamily="34" charset="-122"/>
                <a:ea typeface="微软雅黑" panose="020B0503020204020204" pitchFamily="34" charset="-122"/>
              </a:rPr>
              <a:t>     第二、劳动者的工资不得低于当地政府规定的最低工资标准；</a:t>
            </a:r>
          </a:p>
          <a:p>
            <a:pPr eaLnBrk="1" hangingPunct="1">
              <a:lnSpc>
                <a:spcPct val="150000"/>
              </a:lnSpc>
              <a:buFont typeface="Wingdings" pitchFamily="2" charset="2"/>
              <a:buNone/>
            </a:pPr>
            <a:r>
              <a:rPr lang="zh-CN" altLang="en-US" sz="2000" dirty="0">
                <a:latin typeface="微软雅黑" panose="020B0503020204020204" pitchFamily="34" charset="-122"/>
                <a:ea typeface="微软雅黑" panose="020B0503020204020204" pitchFamily="34" charset="-122"/>
              </a:rPr>
              <a:t>     第三、劳动者被要求加班，应当获得加班工资。</a:t>
            </a:r>
          </a:p>
          <a:p>
            <a:pPr eaLnBrk="1" hangingPunct="1">
              <a:lnSpc>
                <a:spcPct val="150000"/>
              </a:lnSpc>
              <a:buFont typeface="Wingdings" pitchFamily="2" charset="2"/>
              <a:buNone/>
            </a:pPr>
            <a:r>
              <a:rPr lang="zh-CN" altLang="en-US" sz="2000" dirty="0">
                <a:latin typeface="微软雅黑" panose="020B0503020204020204" pitchFamily="34" charset="-122"/>
                <a:ea typeface="微软雅黑" panose="020B0503020204020204" pitchFamily="34" charset="-122"/>
              </a:rPr>
              <a:t>         </a:t>
            </a:r>
          </a:p>
        </p:txBody>
      </p:sp>
      <p:pic>
        <p:nvPicPr>
          <p:cNvPr id="30724" name="Picture 6" descr="t01106784fdacaec1e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00801" y="1219200"/>
            <a:ext cx="5422900" cy="2590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25" name="Picture 6" descr="http://p0.so.qhimg.com/bdr/_240_/t012385f67468133575.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04001" y="3733800"/>
            <a:ext cx="4840817" cy="220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2332297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Rot="1" noChangeArrowheads="1"/>
          </p:cNvSpPr>
          <p:nvPr>
            <p:ph type="title" idx="4294967295"/>
          </p:nvPr>
        </p:nvSpPr>
        <p:spPr>
          <a:xfrm>
            <a:off x="635000" y="515026"/>
            <a:ext cx="10515600" cy="1325563"/>
          </a:xfrm>
          <a:prstGeom prst="rect">
            <a:avLst/>
          </a:prstGeom>
        </p:spPr>
        <p:txBody>
          <a:bodyPr/>
          <a:lstStyle/>
          <a:p>
            <a:r>
              <a:rPr lang="zh-CN" altLang="en-US" sz="2400" b="1" dirty="0" smtClean="0">
                <a:latin typeface="微软雅黑" panose="020B0503020204020204" pitchFamily="34" charset="-122"/>
                <a:ea typeface="微软雅黑" panose="020B0503020204020204" pitchFamily="34" charset="-122"/>
                <a:cs typeface="+mn-cs"/>
              </a:rPr>
              <a:t>休息</a:t>
            </a:r>
            <a:r>
              <a:rPr lang="zh-CN" altLang="en-US" sz="2400" b="1" dirty="0">
                <a:latin typeface="微软雅黑" panose="020B0503020204020204" pitchFamily="34" charset="-122"/>
                <a:ea typeface="微软雅黑" panose="020B0503020204020204" pitchFamily="34" charset="-122"/>
                <a:cs typeface="+mn-cs"/>
              </a:rPr>
              <a:t>休假权</a:t>
            </a:r>
          </a:p>
        </p:txBody>
      </p:sp>
      <p:sp>
        <p:nvSpPr>
          <p:cNvPr id="31747" name="Rectangle 4"/>
          <p:cNvSpPr>
            <a:spLocks noChangeArrowheads="1"/>
          </p:cNvSpPr>
          <p:nvPr>
            <p:ph type="body" idx="4294967295"/>
          </p:nvPr>
        </p:nvSpPr>
        <p:spPr>
          <a:xfrm>
            <a:off x="6044368" y="1066800"/>
            <a:ext cx="5438098" cy="5105400"/>
          </a:xfrm>
          <a:prstGeom prst="rect">
            <a:avLst/>
          </a:prstGeom>
          <a:noFill/>
        </p:spPr>
        <p:txBody>
          <a:bodyPr/>
          <a:lstStyle/>
          <a:p>
            <a:pPr eaLnBrk="1" hangingPunct="1">
              <a:lnSpc>
                <a:spcPct val="80000"/>
              </a:lnSpc>
              <a:buFont typeface="Wingdings" pitchFamily="2" charset="2"/>
              <a:buNone/>
            </a:pPr>
            <a:r>
              <a:rPr lang="en-US" altLang="zh-CN" sz="2000" dirty="0" smtClean="0"/>
              <a:t>      </a:t>
            </a:r>
          </a:p>
          <a:p>
            <a:pPr marL="0" indent="0" eaLnBrk="1" hangingPunct="1">
              <a:lnSpc>
                <a:spcPct val="150000"/>
              </a:lnSpc>
              <a:buNone/>
            </a:pPr>
            <a:r>
              <a:rPr lang="en-US" altLang="zh-CN" sz="2000" dirty="0">
                <a:latin typeface="微软雅黑" panose="020B0503020204020204" pitchFamily="34" charset="-122"/>
                <a:ea typeface="微软雅黑" panose="020B0503020204020204" pitchFamily="34" charset="-122"/>
              </a:rPr>
              <a:t>    </a:t>
            </a:r>
            <a:r>
              <a:rPr lang="zh-CN" altLang="en-US" sz="2000" dirty="0">
                <a:latin typeface="微软雅黑" panose="020B0503020204020204" pitchFamily="34" charset="-122"/>
                <a:ea typeface="微软雅黑" panose="020B0503020204020204" pitchFamily="34" charset="-122"/>
              </a:rPr>
              <a:t>劳动法规定劳动者的工作时间为每天</a:t>
            </a:r>
            <a:r>
              <a:rPr lang="en-US" altLang="zh-CN" sz="2000" dirty="0">
                <a:latin typeface="微软雅黑" panose="020B0503020204020204" pitchFamily="34" charset="-122"/>
                <a:ea typeface="微软雅黑" panose="020B0503020204020204" pitchFamily="34" charset="-122"/>
              </a:rPr>
              <a:t>8</a:t>
            </a:r>
            <a:r>
              <a:rPr lang="zh-CN" altLang="en-US" sz="2000" dirty="0">
                <a:latin typeface="微软雅黑" panose="020B0503020204020204" pitchFamily="34" charset="-122"/>
                <a:ea typeface="微软雅黑" panose="020B0503020204020204" pitchFamily="34" charset="-122"/>
              </a:rPr>
              <a:t>小时，每周不超过</a:t>
            </a:r>
            <a:r>
              <a:rPr lang="en-US" altLang="zh-CN" sz="2000" dirty="0">
                <a:latin typeface="微软雅黑" panose="020B0503020204020204" pitchFamily="34" charset="-122"/>
                <a:ea typeface="微软雅黑" panose="020B0503020204020204" pitchFamily="34" charset="-122"/>
              </a:rPr>
              <a:t>40</a:t>
            </a:r>
            <a:r>
              <a:rPr lang="zh-CN" altLang="en-US" sz="2000" dirty="0">
                <a:latin typeface="微软雅黑" panose="020B0503020204020204" pitchFamily="34" charset="-122"/>
                <a:ea typeface="微软雅黑" panose="020B0503020204020204" pitchFamily="34" charset="-122"/>
              </a:rPr>
              <a:t>小时。</a:t>
            </a:r>
          </a:p>
          <a:p>
            <a:pPr eaLnBrk="1" hangingPunct="1">
              <a:lnSpc>
                <a:spcPct val="150000"/>
              </a:lnSpc>
              <a:buFont typeface="Wingdings" pitchFamily="2" charset="2"/>
              <a:buNone/>
            </a:pPr>
            <a:r>
              <a:rPr lang="zh-CN" altLang="en-US" sz="2000" dirty="0">
                <a:latin typeface="微软雅黑" panose="020B0503020204020204" pitchFamily="34" charset="-122"/>
                <a:ea typeface="微软雅黑" panose="020B0503020204020204" pitchFamily="34" charset="-122"/>
              </a:rPr>
              <a:t>       </a:t>
            </a:r>
          </a:p>
          <a:p>
            <a:pPr marL="0" indent="0" eaLnBrk="1" hangingPunct="1">
              <a:lnSpc>
                <a:spcPct val="150000"/>
              </a:lnSpc>
              <a:buNone/>
            </a:pPr>
            <a:r>
              <a:rPr lang="zh-CN" altLang="en-US" sz="2000" dirty="0">
                <a:latin typeface="微软雅黑" panose="020B0503020204020204" pitchFamily="34" charset="-122"/>
                <a:ea typeface="微软雅黑" panose="020B0503020204020204" pitchFamily="34" charset="-122"/>
              </a:rPr>
              <a:t>    用人单位由于生产经营需要，经与工会和劳动者协商后可以延长工作时间，一般每日不得超过</a:t>
            </a:r>
            <a:r>
              <a:rPr lang="en-US" altLang="zh-CN" sz="2000" dirty="0">
                <a:latin typeface="微软雅黑" panose="020B0503020204020204" pitchFamily="34" charset="-122"/>
                <a:ea typeface="微软雅黑" panose="020B0503020204020204" pitchFamily="34" charset="-122"/>
              </a:rPr>
              <a:t>1</a:t>
            </a:r>
            <a:r>
              <a:rPr lang="zh-CN" altLang="en-US" sz="2000" dirty="0">
                <a:latin typeface="微软雅黑" panose="020B0503020204020204" pitchFamily="34" charset="-122"/>
                <a:ea typeface="微软雅黑" panose="020B0503020204020204" pitchFamily="34" charset="-122"/>
              </a:rPr>
              <a:t>小时；因特殊原因需要延长工作时间的，在保障劳动者身体健康的条件下延长工作时间每日不得超过</a:t>
            </a:r>
            <a:r>
              <a:rPr lang="en-US" altLang="zh-CN" sz="2000" dirty="0">
                <a:latin typeface="微软雅黑" panose="020B0503020204020204" pitchFamily="34" charset="-122"/>
                <a:ea typeface="微软雅黑" panose="020B0503020204020204" pitchFamily="34" charset="-122"/>
              </a:rPr>
              <a:t>3</a:t>
            </a:r>
            <a:r>
              <a:rPr lang="zh-CN" altLang="en-US" sz="2000" dirty="0">
                <a:latin typeface="微软雅黑" panose="020B0503020204020204" pitchFamily="34" charset="-122"/>
                <a:ea typeface="微软雅黑" panose="020B0503020204020204" pitchFamily="34" charset="-122"/>
              </a:rPr>
              <a:t>小时，但是每月不得超过</a:t>
            </a:r>
            <a:r>
              <a:rPr lang="en-US" altLang="zh-CN" sz="2000" dirty="0">
                <a:latin typeface="微软雅黑" panose="020B0503020204020204" pitchFamily="34" charset="-122"/>
                <a:ea typeface="微软雅黑" panose="020B0503020204020204" pitchFamily="34" charset="-122"/>
              </a:rPr>
              <a:t>36</a:t>
            </a:r>
            <a:r>
              <a:rPr lang="zh-CN" altLang="en-US" sz="2000" dirty="0">
                <a:latin typeface="微软雅黑" panose="020B0503020204020204" pitchFamily="34" charset="-122"/>
                <a:ea typeface="微软雅黑" panose="020B0503020204020204" pitchFamily="34" charset="-122"/>
              </a:rPr>
              <a:t>小时。</a:t>
            </a:r>
          </a:p>
          <a:p>
            <a:pPr eaLnBrk="1" hangingPunct="1">
              <a:lnSpc>
                <a:spcPct val="150000"/>
              </a:lnSpc>
            </a:pPr>
            <a:endParaRPr lang="zh-CN" altLang="en-US" sz="2000" dirty="0">
              <a:latin typeface="微软雅黑" panose="020B0503020204020204" pitchFamily="34" charset="-122"/>
              <a:ea typeface="微软雅黑" panose="020B0503020204020204" pitchFamily="34" charset="-122"/>
            </a:endParaRPr>
          </a:p>
          <a:p>
            <a:pPr eaLnBrk="1" hangingPunct="1">
              <a:lnSpc>
                <a:spcPct val="150000"/>
              </a:lnSpc>
            </a:pPr>
            <a:r>
              <a:rPr lang="zh-CN" altLang="en-US" sz="2000" dirty="0">
                <a:latin typeface="微软雅黑" panose="020B0503020204020204" pitchFamily="34" charset="-122"/>
                <a:ea typeface="微软雅黑" panose="020B0503020204020204" pitchFamily="34" charset="-122"/>
              </a:rPr>
              <a:t>　用人单位应当保证劳动者每周至少休息一天。</a:t>
            </a:r>
          </a:p>
        </p:txBody>
      </p:sp>
      <p:pic>
        <p:nvPicPr>
          <p:cNvPr id="31748" name="Picture 5" descr="t01f6bf63b7198308a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16197" y="1816308"/>
            <a:ext cx="4876800" cy="419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34947836"/>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Rot="1" noChangeArrowheads="1"/>
          </p:cNvSpPr>
          <p:nvPr>
            <p:ph type="title" idx="4294967295"/>
          </p:nvPr>
        </p:nvSpPr>
        <p:spPr>
          <a:xfrm>
            <a:off x="944380" y="485046"/>
            <a:ext cx="10515600" cy="1325563"/>
          </a:xfrm>
          <a:prstGeom prst="rect">
            <a:avLst/>
          </a:prstGeom>
        </p:spPr>
        <p:txBody>
          <a:bodyPr/>
          <a:lstStyle/>
          <a:p>
            <a:pPr eaLnBrk="1" hangingPunct="1"/>
            <a:r>
              <a:rPr lang="zh-CN" altLang="en-US" sz="2400" b="1" dirty="0" smtClean="0">
                <a:latin typeface="微软雅黑" panose="020B0503020204020204" pitchFamily="34" charset="-122"/>
                <a:ea typeface="微软雅黑" panose="020B0503020204020204" pitchFamily="34" charset="-122"/>
                <a:cs typeface="+mn-cs"/>
              </a:rPr>
              <a:t>案例</a:t>
            </a:r>
            <a:endParaRPr lang="zh-CN" altLang="en-US" sz="2400" b="1" dirty="0">
              <a:latin typeface="微软雅黑" panose="020B0503020204020204" pitchFamily="34" charset="-122"/>
              <a:ea typeface="微软雅黑" panose="020B0503020204020204" pitchFamily="34" charset="-122"/>
              <a:cs typeface="+mn-cs"/>
            </a:endParaRPr>
          </a:p>
        </p:txBody>
      </p:sp>
      <p:sp>
        <p:nvSpPr>
          <p:cNvPr id="32771" name="Rectangle 3"/>
          <p:cNvSpPr>
            <a:spLocks noGrp="1" noRot="1" noChangeArrowheads="1"/>
          </p:cNvSpPr>
          <p:nvPr>
            <p:ph type="body" idx="4294967295"/>
          </p:nvPr>
        </p:nvSpPr>
        <p:spPr>
          <a:xfrm>
            <a:off x="794479" y="1405901"/>
            <a:ext cx="10515600" cy="4351338"/>
          </a:xfrm>
          <a:prstGeom prst="rect">
            <a:avLst/>
          </a:prstGeom>
        </p:spPr>
        <p:txBody>
          <a:bodyPr/>
          <a:lstStyle/>
          <a:p>
            <a:pPr marL="0" indent="0" eaLnBrk="1" hangingPunct="1">
              <a:lnSpc>
                <a:spcPct val="200000"/>
              </a:lnSpc>
              <a:buNone/>
            </a:pPr>
            <a:r>
              <a:rPr lang="en-US" altLang="zh-CN" sz="2800" b="1" dirty="0" smtClean="0">
                <a:sym typeface="宋体" pitchFamily="2" charset="-122"/>
              </a:rPr>
              <a:t>     </a:t>
            </a:r>
            <a:r>
              <a:rPr lang="zh-CN" altLang="en-US" sz="2000" dirty="0">
                <a:latin typeface="微软雅黑" panose="020B0503020204020204" pitchFamily="34" charset="-122"/>
                <a:ea typeface="微软雅黑" panose="020B0503020204020204" pitchFamily="34" charset="-122"/>
                <a:sym typeface="宋体" pitchFamily="2" charset="-122"/>
              </a:rPr>
              <a:t>林某在一家酒店做服务员</a:t>
            </a:r>
            <a:r>
              <a:rPr lang="en-US" altLang="zh-CN" sz="2000" dirty="0">
                <a:latin typeface="微软雅黑" panose="020B0503020204020204" pitchFamily="34" charset="-122"/>
                <a:ea typeface="微软雅黑" panose="020B0503020204020204" pitchFamily="34" charset="-122"/>
                <a:sym typeface="宋体" pitchFamily="2" charset="-122"/>
              </a:rPr>
              <a:t>，</a:t>
            </a:r>
            <a:r>
              <a:rPr lang="en-US" altLang="zh-CN" sz="2000" dirty="0" err="1">
                <a:latin typeface="微软雅黑" panose="020B0503020204020204" pitchFamily="34" charset="-122"/>
                <a:ea typeface="微软雅黑" panose="020B0503020204020204" pitchFamily="34" charset="-122"/>
                <a:sym typeface="宋体" pitchFamily="2" charset="-122"/>
              </a:rPr>
              <a:t>该酒店规定服务员每天工作</a:t>
            </a:r>
            <a:r>
              <a:rPr lang="zh-CN" altLang="en-US" sz="2000" dirty="0">
                <a:latin typeface="微软雅黑" panose="020B0503020204020204" pitchFamily="34" charset="-122"/>
                <a:ea typeface="微软雅黑" panose="020B0503020204020204" pitchFamily="34" charset="-122"/>
                <a:sym typeface="宋体" pitchFamily="2" charset="-122"/>
              </a:rPr>
              <a:t>5.5小时，没有休息日。林某有段时间因母亲住院</a:t>
            </a:r>
            <a:r>
              <a:rPr lang="en-US" altLang="zh-CN" sz="2000" dirty="0">
                <a:latin typeface="微软雅黑" panose="020B0503020204020204" pitchFamily="34" charset="-122"/>
                <a:ea typeface="微软雅黑" panose="020B0503020204020204" pitchFamily="34" charset="-122"/>
                <a:sym typeface="宋体" pitchFamily="2" charset="-122"/>
              </a:rPr>
              <a:t>，</a:t>
            </a:r>
            <a:r>
              <a:rPr lang="en-US" altLang="zh-CN" sz="2000" dirty="0" err="1">
                <a:latin typeface="微软雅黑" panose="020B0503020204020204" pitchFamily="34" charset="-122"/>
                <a:ea typeface="微软雅黑" panose="020B0503020204020204" pitchFamily="34" charset="-122"/>
                <a:sym typeface="宋体" pitchFamily="2" charset="-122"/>
              </a:rPr>
              <a:t>要求每周安排一天休息，去医院陪护母亲。酒店未予批准，理由是服务员每天工作时间仅</a:t>
            </a:r>
            <a:r>
              <a:rPr lang="zh-CN" altLang="en-US" sz="2000" dirty="0">
                <a:latin typeface="微软雅黑" panose="020B0503020204020204" pitchFamily="34" charset="-122"/>
                <a:ea typeface="微软雅黑" panose="020B0503020204020204" pitchFamily="34" charset="-122"/>
                <a:sym typeface="宋体" pitchFamily="2" charset="-122"/>
              </a:rPr>
              <a:t>5.5小时，即使不安排休息日，每周也不足40小时，没有违反国家有关劳动法律法规。</a:t>
            </a:r>
          </a:p>
          <a:p>
            <a:pPr marL="0" indent="0" eaLnBrk="1" hangingPunct="1">
              <a:lnSpc>
                <a:spcPct val="200000"/>
              </a:lnSpc>
              <a:buNone/>
            </a:pPr>
            <a:r>
              <a:rPr lang="zh-CN" altLang="en-US" sz="2000" dirty="0">
                <a:latin typeface="微软雅黑" panose="020B0503020204020204" pitchFamily="34" charset="-122"/>
                <a:ea typeface="微软雅黑" panose="020B0503020204020204" pitchFamily="34" charset="-122"/>
                <a:sym typeface="宋体" pitchFamily="2" charset="-122"/>
              </a:rPr>
              <a:t>      酒店的说法合法吗？这家酒店侵犯了林某什么权利？</a:t>
            </a:r>
          </a:p>
          <a:p>
            <a:pPr eaLnBrk="1" hangingPunct="1"/>
            <a:endParaRPr lang="en-US" altLang="zh-CN" sz="2800" dirty="0" smtClean="0"/>
          </a:p>
        </p:txBody>
      </p:sp>
    </p:spTree>
    <p:extLst>
      <p:ext uri="{BB962C8B-B14F-4D97-AF65-F5344CB8AC3E}">
        <p14:creationId xmlns:p14="http://schemas.microsoft.com/office/powerpoint/2010/main" val="113737546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Rot="1" noChangeArrowheads="1"/>
          </p:cNvSpPr>
          <p:nvPr>
            <p:ph type="title" idx="4294967295"/>
          </p:nvPr>
        </p:nvSpPr>
        <p:spPr>
          <a:xfrm>
            <a:off x="869430" y="619958"/>
            <a:ext cx="10515600" cy="1325563"/>
          </a:xfrm>
          <a:prstGeom prst="rect">
            <a:avLst/>
          </a:prstGeom>
        </p:spPr>
        <p:txBody>
          <a:bodyPr/>
          <a:lstStyle/>
          <a:p>
            <a:r>
              <a:rPr lang="zh-CN" altLang="en-US" sz="2400" b="1" dirty="0">
                <a:latin typeface="微软雅黑" panose="020B0503020204020204" pitchFamily="34" charset="-122"/>
                <a:ea typeface="微软雅黑" panose="020B0503020204020204" pitchFamily="34" charset="-122"/>
                <a:cs typeface="+mn-cs"/>
              </a:rPr>
              <a:t>案例评析</a:t>
            </a:r>
          </a:p>
        </p:txBody>
      </p:sp>
      <p:sp>
        <p:nvSpPr>
          <p:cNvPr id="33795" name="Rectangle 3"/>
          <p:cNvSpPr>
            <a:spLocks noGrp="1" noRot="1" noChangeArrowheads="1"/>
          </p:cNvSpPr>
          <p:nvPr>
            <p:ph type="body" idx="4294967295"/>
          </p:nvPr>
        </p:nvSpPr>
        <p:spPr>
          <a:xfrm>
            <a:off x="689548" y="1570792"/>
            <a:ext cx="10515600" cy="4351338"/>
          </a:xfrm>
          <a:prstGeom prst="rect">
            <a:avLst/>
          </a:prstGeom>
        </p:spPr>
        <p:txBody>
          <a:bodyPr/>
          <a:lstStyle/>
          <a:p>
            <a:pPr eaLnBrk="1" hangingPunct="1">
              <a:lnSpc>
                <a:spcPct val="150000"/>
              </a:lnSpc>
              <a:spcBef>
                <a:spcPct val="0"/>
              </a:spcBef>
              <a:buClrTx/>
              <a:buSzTx/>
              <a:buFontTx/>
              <a:buNone/>
            </a:pPr>
            <a:r>
              <a:rPr lang="en-US" altLang="zh-CN" sz="2400" dirty="0" smtClean="0">
                <a:sym typeface="宋体" pitchFamily="2" charset="-122"/>
              </a:rPr>
              <a:t>          </a:t>
            </a:r>
            <a:r>
              <a:rPr lang="zh-CN" altLang="en-US" sz="2000" dirty="0">
                <a:latin typeface="微软雅黑" panose="020B0503020204020204" pitchFamily="34" charset="-122"/>
                <a:ea typeface="微软雅黑" panose="020B0503020204020204" pitchFamily="34" charset="-122"/>
                <a:sym typeface="宋体" pitchFamily="2" charset="-122"/>
              </a:rPr>
              <a:t>按照《劳动法》第三十八条的规定，用人单位应当保证劳动者每周至少休息一天。</a:t>
            </a:r>
          </a:p>
          <a:p>
            <a:pPr eaLnBrk="1" hangingPunct="1">
              <a:lnSpc>
                <a:spcPct val="150000"/>
              </a:lnSpc>
              <a:spcBef>
                <a:spcPct val="0"/>
              </a:spcBef>
              <a:buClrTx/>
              <a:buSzTx/>
              <a:buFontTx/>
              <a:buNone/>
            </a:pPr>
            <a:r>
              <a:rPr lang="zh-CN" altLang="en-US" sz="2000" dirty="0">
                <a:latin typeface="微软雅黑" panose="020B0503020204020204" pitchFamily="34" charset="-122"/>
                <a:ea typeface="微软雅黑" panose="020B0503020204020204" pitchFamily="34" charset="-122"/>
                <a:sym typeface="宋体" pitchFamily="2" charset="-122"/>
              </a:rPr>
              <a:t>           因此，不管用人单位每天工作几个小时，都必须保证劳动者在一周内至少要有一个连续一天的休息时间。酒店不安排服务员每周一天的休息时间，属于违法行为，侵犯了林某休息休假的权利。</a:t>
            </a:r>
          </a:p>
          <a:p>
            <a:pPr eaLnBrk="1" hangingPunct="1">
              <a:lnSpc>
                <a:spcPct val="90000"/>
              </a:lnSpc>
            </a:pPr>
            <a:endParaRPr lang="en-US" altLang="zh-CN" sz="2400" dirty="0" smtClean="0"/>
          </a:p>
        </p:txBody>
      </p:sp>
    </p:spTree>
    <p:extLst>
      <p:ext uri="{BB962C8B-B14F-4D97-AF65-F5344CB8AC3E}">
        <p14:creationId xmlns:p14="http://schemas.microsoft.com/office/powerpoint/2010/main" val="1391069511"/>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6" name="Picture 9" descr="t01dfb2fc998401121c"/>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19201" y="4267200"/>
            <a:ext cx="5168900" cy="228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842" name="Rectangle 2"/>
          <p:cNvSpPr>
            <a:spLocks noGrp="1" noRot="1" noChangeArrowheads="1"/>
          </p:cNvSpPr>
          <p:nvPr>
            <p:ph type="title" idx="4294967295"/>
          </p:nvPr>
        </p:nvSpPr>
        <p:spPr>
          <a:xfrm>
            <a:off x="694532" y="685800"/>
            <a:ext cx="11387137" cy="914400"/>
          </a:xfrm>
          <a:prstGeom prst="rect">
            <a:avLst/>
          </a:prstGeom>
        </p:spPr>
        <p:txBody>
          <a:bodyPr/>
          <a:lstStyle/>
          <a:p>
            <a:pPr eaLnBrk="1" hangingPunct="1"/>
            <a:r>
              <a:rPr lang="zh-CN" altLang="en-US" sz="2400" b="1" dirty="0" smtClean="0">
                <a:latin typeface="微软雅黑" panose="020B0503020204020204" pitchFamily="34" charset="-122"/>
                <a:ea typeface="微软雅黑" panose="020B0503020204020204" pitchFamily="34" charset="-122"/>
                <a:cs typeface="+mn-cs"/>
              </a:rPr>
              <a:t>获得</a:t>
            </a:r>
            <a:r>
              <a:rPr lang="zh-CN" altLang="en-US" sz="2400" b="1" dirty="0">
                <a:latin typeface="微软雅黑" panose="020B0503020204020204" pitchFamily="34" charset="-122"/>
                <a:ea typeface="微软雅黑" panose="020B0503020204020204" pitchFamily="34" charset="-122"/>
                <a:cs typeface="+mn-cs"/>
              </a:rPr>
              <a:t>劳动保护权</a:t>
            </a:r>
            <a:r>
              <a:rPr lang="zh-CN" altLang="en-US" sz="4000" dirty="0" smtClean="0"/>
              <a:t/>
            </a:r>
            <a:br>
              <a:rPr lang="zh-CN" altLang="en-US" sz="4000" dirty="0" smtClean="0"/>
            </a:br>
            <a:endParaRPr lang="zh-CN" altLang="en-US" sz="4000" dirty="0" smtClean="0"/>
          </a:p>
        </p:txBody>
      </p:sp>
      <p:sp>
        <p:nvSpPr>
          <p:cNvPr id="35843" name="Rectangle 3"/>
          <p:cNvSpPr>
            <a:spLocks noGrp="1" noRot="1" noChangeArrowheads="1"/>
          </p:cNvSpPr>
          <p:nvPr>
            <p:ph type="body" idx="4294967295"/>
          </p:nvPr>
        </p:nvSpPr>
        <p:spPr>
          <a:xfrm>
            <a:off x="700687" y="914400"/>
            <a:ext cx="6205928" cy="2971800"/>
          </a:xfrm>
          <a:prstGeom prst="rect">
            <a:avLst/>
          </a:prstGeom>
        </p:spPr>
        <p:txBody>
          <a:bodyPr/>
          <a:lstStyle/>
          <a:p>
            <a:pPr eaLnBrk="1" hangingPunct="1">
              <a:lnSpc>
                <a:spcPct val="80000"/>
              </a:lnSpc>
              <a:buFont typeface="Wingdings" pitchFamily="2" charset="2"/>
              <a:buNone/>
            </a:pPr>
            <a:endParaRPr lang="en-US" altLang="zh-CN" sz="1200" dirty="0" smtClean="0"/>
          </a:p>
          <a:p>
            <a:pPr eaLnBrk="1" hangingPunct="1">
              <a:lnSpc>
                <a:spcPct val="150000"/>
              </a:lnSpc>
              <a:buFont typeface="Wingdings" pitchFamily="2" charset="2"/>
              <a:buNone/>
            </a:pPr>
            <a:r>
              <a:rPr lang="en-US" altLang="zh-CN" sz="1200" dirty="0" smtClean="0"/>
              <a:t/>
            </a:r>
            <a:br>
              <a:rPr lang="en-US" altLang="zh-CN" sz="1200" dirty="0" smtClean="0"/>
            </a:br>
            <a:r>
              <a:rPr lang="en-US" altLang="zh-CN" sz="1200" dirty="0" smtClean="0"/>
              <a:t>       </a:t>
            </a:r>
            <a:r>
              <a:rPr lang="zh-CN" altLang="en-US" sz="2000" dirty="0">
                <a:latin typeface="微软雅黑" panose="020B0503020204020204" pitchFamily="34" charset="-122"/>
                <a:ea typeface="微软雅黑" panose="020B0503020204020204" pitchFamily="34" charset="-122"/>
              </a:rPr>
              <a:t>用人单位必须为劳动者提供符合国家规定的劳动安全卫生条件和必要的劳动防护用品，对从事有职业危害作业的劳动者应当定期进行健康检查。</a:t>
            </a:r>
          </a:p>
          <a:p>
            <a:pPr eaLnBrk="1" hangingPunct="1">
              <a:lnSpc>
                <a:spcPct val="150000"/>
              </a:lnSpc>
              <a:buFont typeface="Wingdings" pitchFamily="2" charset="2"/>
              <a:buNone/>
            </a:pPr>
            <a:r>
              <a:rPr lang="zh-CN" altLang="en-US" sz="2000" dirty="0">
                <a:latin typeface="微软雅黑" panose="020B0503020204020204" pitchFamily="34" charset="-122"/>
                <a:ea typeface="微软雅黑" panose="020B0503020204020204" pitchFamily="34" charset="-122"/>
              </a:rPr>
              <a:t> </a:t>
            </a:r>
            <a:br>
              <a:rPr lang="zh-CN" altLang="en-US" sz="2000" dirty="0">
                <a:latin typeface="微软雅黑" panose="020B0503020204020204" pitchFamily="34" charset="-122"/>
                <a:ea typeface="微软雅黑" panose="020B0503020204020204" pitchFamily="34" charset="-122"/>
              </a:rPr>
            </a:br>
            <a:r>
              <a:rPr lang="zh-CN" altLang="en-US" sz="2000" dirty="0">
                <a:latin typeface="微软雅黑" panose="020B0503020204020204" pitchFamily="34" charset="-122"/>
                <a:ea typeface="微软雅黑" panose="020B0503020204020204" pitchFamily="34" charset="-122"/>
              </a:rPr>
              <a:t>      从事特种作业的劳动者必须经过专门培训并取得特种作业资格。 </a:t>
            </a:r>
          </a:p>
        </p:txBody>
      </p:sp>
      <p:pic>
        <p:nvPicPr>
          <p:cNvPr id="35844" name="Picture 5" descr="t017789d1410ab65f8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708900" y="1405328"/>
            <a:ext cx="3022600" cy="228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845" name="Picture 7" descr="t01d9e1469c28d7d47d"/>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315200" y="4267201"/>
            <a:ext cx="3810000" cy="2066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59100515"/>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Rot="1" noChangeArrowheads="1"/>
          </p:cNvSpPr>
          <p:nvPr>
            <p:ph type="title" idx="4294967295"/>
          </p:nvPr>
        </p:nvSpPr>
        <p:spPr>
          <a:xfrm>
            <a:off x="595001" y="630836"/>
            <a:ext cx="11387137" cy="685800"/>
          </a:xfrm>
          <a:prstGeom prst="rect">
            <a:avLst/>
          </a:prstGeom>
        </p:spPr>
        <p:txBody>
          <a:bodyPr/>
          <a:lstStyle/>
          <a:p>
            <a:pPr eaLnBrk="1" hangingPunct="1"/>
            <a:r>
              <a:rPr lang="zh-CN" altLang="en-US" sz="2400" b="1" dirty="0" smtClean="0">
                <a:latin typeface="微软雅黑" panose="020B0503020204020204" pitchFamily="34" charset="-122"/>
                <a:ea typeface="微软雅黑" panose="020B0503020204020204" pitchFamily="34" charset="-122"/>
                <a:cs typeface="+mn-cs"/>
              </a:rPr>
              <a:t>接受</a:t>
            </a:r>
            <a:r>
              <a:rPr lang="zh-CN" altLang="en-US" sz="2400" b="1" dirty="0">
                <a:latin typeface="微软雅黑" panose="020B0503020204020204" pitchFamily="34" charset="-122"/>
                <a:ea typeface="微软雅黑" panose="020B0503020204020204" pitchFamily="34" charset="-122"/>
                <a:cs typeface="+mn-cs"/>
              </a:rPr>
              <a:t>职业培训的权利</a:t>
            </a:r>
            <a:br>
              <a:rPr lang="zh-CN" altLang="en-US" sz="2400" b="1" dirty="0">
                <a:latin typeface="微软雅黑" panose="020B0503020204020204" pitchFamily="34" charset="-122"/>
                <a:ea typeface="微软雅黑" panose="020B0503020204020204" pitchFamily="34" charset="-122"/>
                <a:cs typeface="+mn-cs"/>
              </a:rPr>
            </a:br>
            <a:endParaRPr lang="zh-CN" altLang="en-US" sz="2400" b="1" dirty="0">
              <a:latin typeface="微软雅黑" panose="020B0503020204020204" pitchFamily="34" charset="-122"/>
              <a:ea typeface="微软雅黑" panose="020B0503020204020204" pitchFamily="34" charset="-122"/>
              <a:cs typeface="+mn-cs"/>
            </a:endParaRPr>
          </a:p>
        </p:txBody>
      </p:sp>
      <p:sp>
        <p:nvSpPr>
          <p:cNvPr id="36867" name="Rectangle 3"/>
          <p:cNvSpPr>
            <a:spLocks noGrp="1" noRot="1" noChangeArrowheads="1"/>
          </p:cNvSpPr>
          <p:nvPr>
            <p:ph type="body" idx="4294967295"/>
          </p:nvPr>
        </p:nvSpPr>
        <p:spPr>
          <a:xfrm>
            <a:off x="293144" y="861310"/>
            <a:ext cx="7160301" cy="4495800"/>
          </a:xfrm>
          <a:prstGeom prst="rect">
            <a:avLst/>
          </a:prstGeom>
        </p:spPr>
        <p:txBody>
          <a:bodyPr/>
          <a:lstStyle/>
          <a:p>
            <a:pPr eaLnBrk="1" hangingPunct="1">
              <a:lnSpc>
                <a:spcPct val="80000"/>
              </a:lnSpc>
            </a:pPr>
            <a:endParaRPr lang="en-US" altLang="zh-CN" sz="900" dirty="0" smtClean="0"/>
          </a:p>
          <a:p>
            <a:pPr eaLnBrk="1" hangingPunct="1">
              <a:lnSpc>
                <a:spcPct val="150000"/>
              </a:lnSpc>
              <a:buFont typeface="Wingdings" pitchFamily="2" charset="2"/>
              <a:buNone/>
            </a:pPr>
            <a:r>
              <a:rPr lang="en-US" altLang="zh-CN" sz="900" dirty="0" smtClean="0"/>
              <a:t>         </a:t>
            </a:r>
            <a:r>
              <a:rPr lang="zh-CN" altLang="en-US" sz="2000" dirty="0">
                <a:latin typeface="微软雅黑" panose="020B0503020204020204" pitchFamily="34" charset="-122"/>
                <a:ea typeface="微软雅黑" panose="020B0503020204020204" pitchFamily="34" charset="-122"/>
              </a:rPr>
              <a:t>我国劳动者的职业培训权，主要表现在劳动者在职培训中，但也包括就业前培训。</a:t>
            </a:r>
          </a:p>
          <a:p>
            <a:pPr eaLnBrk="1" hangingPunct="1">
              <a:lnSpc>
                <a:spcPct val="150000"/>
              </a:lnSpc>
              <a:buFont typeface="Wingdings" pitchFamily="2" charset="2"/>
              <a:buNone/>
            </a:pPr>
            <a:r>
              <a:rPr lang="zh-CN" altLang="en-US" sz="2000" dirty="0">
                <a:latin typeface="微软雅黑" panose="020B0503020204020204" pitchFamily="34" charset="-122"/>
                <a:ea typeface="微软雅黑" panose="020B0503020204020204" pitchFamily="34" charset="-122"/>
              </a:rPr>
              <a:t>         劳动者在就业后的职业培训权内容广泛，主要有：</a:t>
            </a:r>
          </a:p>
          <a:p>
            <a:pPr eaLnBrk="1" hangingPunct="1">
              <a:lnSpc>
                <a:spcPct val="150000"/>
              </a:lnSpc>
              <a:buFont typeface="Wingdings" pitchFamily="2" charset="2"/>
              <a:buNone/>
            </a:pPr>
            <a:r>
              <a:rPr lang="zh-CN" altLang="en-US" sz="2000" dirty="0">
                <a:latin typeface="微软雅黑" panose="020B0503020204020204" pitchFamily="34" charset="-122"/>
                <a:ea typeface="微软雅黑" panose="020B0503020204020204" pitchFamily="34" charset="-122"/>
              </a:rPr>
              <a:t> </a:t>
            </a:r>
            <a:r>
              <a:rPr lang="en-US" altLang="zh-CN" sz="2000" dirty="0">
                <a:latin typeface="微软雅黑" panose="020B0503020204020204" pitchFamily="34" charset="-122"/>
                <a:ea typeface="微软雅黑" panose="020B0503020204020204" pitchFamily="34" charset="-122"/>
              </a:rPr>
              <a:t>(1)</a:t>
            </a:r>
            <a:r>
              <a:rPr lang="zh-CN" altLang="en-US" sz="2000" dirty="0">
                <a:latin typeface="微软雅黑" panose="020B0503020204020204" pitchFamily="34" charset="-122"/>
                <a:ea typeface="微软雅黑" panose="020B0503020204020204" pitchFamily="34" charset="-122"/>
              </a:rPr>
              <a:t>获得参加各种职业培训资格的权利。</a:t>
            </a:r>
          </a:p>
          <a:p>
            <a:pPr eaLnBrk="1" hangingPunct="1">
              <a:lnSpc>
                <a:spcPct val="150000"/>
              </a:lnSpc>
              <a:buFont typeface="Wingdings" pitchFamily="2" charset="2"/>
              <a:buNone/>
            </a:pPr>
            <a:r>
              <a:rPr lang="zh-CN" altLang="en-US" sz="2000" dirty="0">
                <a:latin typeface="微软雅黑" panose="020B0503020204020204" pitchFamily="34" charset="-122"/>
                <a:ea typeface="微软雅黑" panose="020B0503020204020204" pitchFamily="34" charset="-122"/>
              </a:rPr>
              <a:t> </a:t>
            </a:r>
            <a:r>
              <a:rPr lang="en-US" altLang="zh-CN" sz="2000" dirty="0">
                <a:latin typeface="微软雅黑" panose="020B0503020204020204" pitchFamily="34" charset="-122"/>
                <a:ea typeface="微软雅黑" panose="020B0503020204020204" pitchFamily="34" charset="-122"/>
              </a:rPr>
              <a:t>(2)</a:t>
            </a:r>
            <a:r>
              <a:rPr lang="zh-CN" altLang="en-US" sz="2000" dirty="0">
                <a:latin typeface="微软雅黑" panose="020B0503020204020204" pitchFamily="34" charset="-122"/>
                <a:ea typeface="微软雅黑" panose="020B0503020204020204" pitchFamily="34" charset="-122"/>
              </a:rPr>
              <a:t>在职工培训中，有权获得规定的学习时间的权利。</a:t>
            </a:r>
          </a:p>
          <a:p>
            <a:pPr eaLnBrk="1" hangingPunct="1">
              <a:lnSpc>
                <a:spcPct val="150000"/>
              </a:lnSpc>
              <a:buFont typeface="Wingdings" pitchFamily="2" charset="2"/>
              <a:buNone/>
            </a:pPr>
            <a:r>
              <a:rPr lang="zh-CN" altLang="en-US" sz="2000" dirty="0">
                <a:latin typeface="微软雅黑" panose="020B0503020204020204" pitchFamily="34" charset="-122"/>
                <a:ea typeface="微软雅黑" panose="020B0503020204020204" pitchFamily="34" charset="-122"/>
              </a:rPr>
              <a:t> </a:t>
            </a:r>
            <a:r>
              <a:rPr lang="en-US" altLang="zh-CN" sz="2000" dirty="0">
                <a:latin typeface="微软雅黑" panose="020B0503020204020204" pitchFamily="34" charset="-122"/>
                <a:ea typeface="微软雅黑" panose="020B0503020204020204" pitchFamily="34" charset="-122"/>
              </a:rPr>
              <a:t>(3)</a:t>
            </a:r>
            <a:r>
              <a:rPr lang="zh-CN" altLang="en-US" sz="2000" dirty="0">
                <a:latin typeface="微软雅黑" panose="020B0503020204020204" pitchFamily="34" charset="-122"/>
                <a:ea typeface="微软雅黑" panose="020B0503020204020204" pitchFamily="34" charset="-122"/>
              </a:rPr>
              <a:t>在职业培训中，按规定由用人单位负担的费用，用人单位应当支付，已经由劳动者代付的，用人单位必须依法返还。</a:t>
            </a:r>
          </a:p>
          <a:p>
            <a:pPr eaLnBrk="1" hangingPunct="1">
              <a:lnSpc>
                <a:spcPct val="150000"/>
              </a:lnSpc>
              <a:buFont typeface="Wingdings" pitchFamily="2" charset="2"/>
              <a:buNone/>
            </a:pPr>
            <a:r>
              <a:rPr lang="zh-CN" altLang="en-US" sz="2000" dirty="0">
                <a:latin typeface="微软雅黑" panose="020B0503020204020204" pitchFamily="34" charset="-122"/>
                <a:ea typeface="微软雅黑" panose="020B0503020204020204" pitchFamily="34" charset="-122"/>
              </a:rPr>
              <a:t> </a:t>
            </a:r>
            <a:r>
              <a:rPr lang="en-US" altLang="zh-CN" sz="2000" dirty="0">
                <a:latin typeface="微软雅黑" panose="020B0503020204020204" pitchFamily="34" charset="-122"/>
                <a:ea typeface="微软雅黑" panose="020B0503020204020204" pitchFamily="34" charset="-122"/>
              </a:rPr>
              <a:t>(4)</a:t>
            </a:r>
            <a:r>
              <a:rPr lang="zh-CN" altLang="en-US" sz="2000" dirty="0">
                <a:latin typeface="微软雅黑" panose="020B0503020204020204" pitchFamily="34" charset="-122"/>
                <a:ea typeface="微软雅黑" panose="020B0503020204020204" pitchFamily="34" charset="-122"/>
              </a:rPr>
              <a:t>进行特殊培训的权利。从事特种作业的劳动者，要求进行专门培训是职工培训权的具体内容之一。</a:t>
            </a:r>
          </a:p>
          <a:p>
            <a:pPr eaLnBrk="1" hangingPunct="1">
              <a:lnSpc>
                <a:spcPct val="150000"/>
              </a:lnSpc>
              <a:buFont typeface="Wingdings" pitchFamily="2" charset="2"/>
              <a:buNone/>
            </a:pPr>
            <a:r>
              <a:rPr lang="zh-CN" altLang="en-US" sz="2000" dirty="0">
                <a:latin typeface="微软雅黑" panose="020B0503020204020204" pitchFamily="34" charset="-122"/>
                <a:ea typeface="微软雅黑" panose="020B0503020204020204" pitchFamily="34" charset="-122"/>
              </a:rPr>
              <a:t> </a:t>
            </a:r>
            <a:r>
              <a:rPr lang="en-US" altLang="zh-CN" sz="2000" dirty="0">
                <a:latin typeface="微软雅黑" panose="020B0503020204020204" pitchFamily="34" charset="-122"/>
                <a:ea typeface="微软雅黑" panose="020B0503020204020204" pitchFamily="34" charset="-122"/>
              </a:rPr>
              <a:t>(5)</a:t>
            </a:r>
            <a:r>
              <a:rPr lang="zh-CN" altLang="en-US" sz="2000" dirty="0">
                <a:latin typeface="微软雅黑" panose="020B0503020204020204" pitchFamily="34" charset="-122"/>
                <a:ea typeface="微软雅黑" panose="020B0503020204020204" pitchFamily="34" charset="-122"/>
              </a:rPr>
              <a:t>获得职业培训证书或资格证书的权利。</a:t>
            </a:r>
          </a:p>
          <a:p>
            <a:pPr eaLnBrk="1" hangingPunct="1">
              <a:lnSpc>
                <a:spcPct val="80000"/>
              </a:lnSpc>
            </a:pPr>
            <a:endParaRPr lang="zh-CN" altLang="en-US" sz="1800" dirty="0" smtClean="0">
              <a:latin typeface="楷体_GB2312" pitchFamily="49" charset="-122"/>
              <a:ea typeface="楷体_GB2312" pitchFamily="49" charset="-122"/>
            </a:endParaRPr>
          </a:p>
          <a:p>
            <a:pPr eaLnBrk="1" hangingPunct="1">
              <a:lnSpc>
                <a:spcPct val="80000"/>
              </a:lnSpc>
            </a:pPr>
            <a:endParaRPr lang="en-US" altLang="zh-CN" sz="1800" dirty="0" smtClean="0">
              <a:latin typeface="楷体_GB2312" pitchFamily="49" charset="-122"/>
              <a:ea typeface="楷体_GB2312" pitchFamily="49" charset="-122"/>
            </a:endParaRPr>
          </a:p>
        </p:txBody>
      </p:sp>
      <p:pic>
        <p:nvPicPr>
          <p:cNvPr id="36868" name="Picture 7" descr="t01328bdd05916752d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421798" y="823210"/>
            <a:ext cx="4356100" cy="228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869" name="Picture 9" descr="t0179d52336aeef959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88812" y="3621373"/>
            <a:ext cx="4089086" cy="228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9311200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Rot="1" noChangeArrowheads="1"/>
          </p:cNvSpPr>
          <p:nvPr>
            <p:ph type="title" idx="4294967295"/>
          </p:nvPr>
        </p:nvSpPr>
        <p:spPr>
          <a:xfrm>
            <a:off x="762000" y="455066"/>
            <a:ext cx="10515600" cy="1325563"/>
          </a:xfrm>
          <a:prstGeom prst="rect">
            <a:avLst/>
          </a:prstGeom>
        </p:spPr>
        <p:txBody>
          <a:bodyPr/>
          <a:lstStyle/>
          <a:p>
            <a:pPr eaLnBrk="1" hangingPunct="1"/>
            <a:r>
              <a:rPr lang="zh-CN" altLang="en-US" sz="2400" b="1" dirty="0">
                <a:latin typeface="微软雅黑" panose="020B0503020204020204" pitchFamily="34" charset="-122"/>
                <a:ea typeface="微软雅黑" panose="020B0503020204020204" pitchFamily="34" charset="-122"/>
                <a:cs typeface="+mn-cs"/>
              </a:rPr>
              <a:t>法律规定的其他劳动权利 </a:t>
            </a:r>
            <a:r>
              <a:rPr lang="zh-CN" altLang="en-US" sz="4000" dirty="0" smtClean="0"/>
              <a:t/>
            </a:r>
            <a:br>
              <a:rPr lang="zh-CN" altLang="en-US" sz="4000" dirty="0" smtClean="0"/>
            </a:br>
            <a:endParaRPr lang="zh-CN" altLang="en-US" sz="4000" dirty="0" smtClean="0"/>
          </a:p>
        </p:txBody>
      </p:sp>
      <p:sp>
        <p:nvSpPr>
          <p:cNvPr id="38915" name="Rectangle 3"/>
          <p:cNvSpPr>
            <a:spLocks noGrp="1" noRot="1" noChangeArrowheads="1"/>
          </p:cNvSpPr>
          <p:nvPr>
            <p:ph type="body" idx="4294967295"/>
          </p:nvPr>
        </p:nvSpPr>
        <p:spPr>
          <a:xfrm>
            <a:off x="762000" y="1270989"/>
            <a:ext cx="10515600" cy="4351338"/>
          </a:xfrm>
          <a:prstGeom prst="rect">
            <a:avLst/>
          </a:prstGeom>
        </p:spPr>
        <p:txBody>
          <a:bodyPr/>
          <a:lstStyle/>
          <a:p>
            <a:pPr>
              <a:lnSpc>
                <a:spcPct val="150000"/>
              </a:lnSpc>
              <a:buNone/>
            </a:pPr>
            <a:r>
              <a:rPr lang="zh-CN" altLang="en-US" sz="2000" dirty="0">
                <a:latin typeface="微软雅黑" panose="020B0503020204020204" pitchFamily="34" charset="-122"/>
                <a:ea typeface="微软雅黑" panose="020B0503020204020204" pitchFamily="34" charset="-122"/>
              </a:rPr>
              <a:t>参加企业民主管理</a:t>
            </a:r>
          </a:p>
          <a:p>
            <a:pPr>
              <a:lnSpc>
                <a:spcPct val="150000"/>
              </a:lnSpc>
              <a:buNone/>
            </a:pPr>
            <a:r>
              <a:rPr lang="zh-CN" altLang="en-US" sz="2000" dirty="0">
                <a:latin typeface="微软雅黑" panose="020B0503020204020204" pitchFamily="34" charset="-122"/>
                <a:ea typeface="微软雅黑" panose="020B0503020204020204" pitchFamily="34" charset="-122"/>
              </a:rPr>
              <a:t>参加工会组织</a:t>
            </a:r>
          </a:p>
          <a:p>
            <a:pPr>
              <a:lnSpc>
                <a:spcPct val="150000"/>
              </a:lnSpc>
              <a:buNone/>
            </a:pPr>
            <a:r>
              <a:rPr lang="zh-CN" altLang="en-US" sz="2000" dirty="0">
                <a:latin typeface="微软雅黑" panose="020B0503020204020204" pitchFamily="34" charset="-122"/>
                <a:ea typeface="微软雅黑" panose="020B0503020204020204" pitchFamily="34" charset="-122"/>
              </a:rPr>
              <a:t>参加技能竞赛</a:t>
            </a:r>
          </a:p>
        </p:txBody>
      </p:sp>
      <p:pic>
        <p:nvPicPr>
          <p:cNvPr id="38916" name="Picture 4" descr="t018ca96bc57b722a0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12328" y="3756883"/>
            <a:ext cx="4470400" cy="2001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917" name="Picture 5" descr="2529e46a63a78a16-0318d025e523ed74-1f9ee54eee7ceb973e35f5f2c70da8e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25928" y="3542675"/>
            <a:ext cx="4673600" cy="213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918" name="Picture 6" descr="t016fba34f4f24d58d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80945" y="911901"/>
            <a:ext cx="4356100" cy="228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9241628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descr="图片包含 游戏机, 装饰品, 伞, 树&#10;&#10;描述已自动生成">
            <a:extLst>
              <a:ext uri="{FF2B5EF4-FFF2-40B4-BE49-F238E27FC236}">
                <a16:creationId xmlns:a16="http://schemas.microsoft.com/office/drawing/2014/main" xmlns="" id="{CEDC9F89-36E7-49D2-A79D-C88B5098C2E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0" name="矩形 19">
            <a:extLst>
              <a:ext uri="{FF2B5EF4-FFF2-40B4-BE49-F238E27FC236}">
                <a16:creationId xmlns:a16="http://schemas.microsoft.com/office/drawing/2014/main" xmlns="" id="{43BFEB42-6FF8-4271-B968-1F00E3231EDF}"/>
              </a:ext>
            </a:extLst>
          </p:cNvPr>
          <p:cNvSpPr/>
          <p:nvPr/>
        </p:nvSpPr>
        <p:spPr>
          <a:xfrm>
            <a:off x="331470" y="354330"/>
            <a:ext cx="11521440" cy="6172200"/>
          </a:xfrm>
          <a:prstGeom prst="rect">
            <a:avLst/>
          </a:prstGeom>
          <a:solidFill>
            <a:srgbClr val="FBF2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5944340" y="1459450"/>
            <a:ext cx="4700529" cy="663125"/>
            <a:chOff x="5944340" y="1459450"/>
            <a:chExt cx="4700529" cy="663125"/>
          </a:xfrm>
        </p:grpSpPr>
        <p:sp>
          <p:nvSpPr>
            <p:cNvPr id="2" name="矩形: 圆角 1">
              <a:extLst>
                <a:ext uri="{FF2B5EF4-FFF2-40B4-BE49-F238E27FC236}">
                  <a16:creationId xmlns:a16="http://schemas.microsoft.com/office/drawing/2014/main" xmlns="" id="{C6113065-5A20-43EB-A46B-402D9FCB9102}"/>
                </a:ext>
              </a:extLst>
            </p:cNvPr>
            <p:cNvSpPr/>
            <p:nvPr/>
          </p:nvSpPr>
          <p:spPr>
            <a:xfrm>
              <a:off x="6330044" y="1489577"/>
              <a:ext cx="4314825" cy="573265"/>
            </a:xfrm>
            <a:prstGeom prst="roundRect">
              <a:avLst/>
            </a:prstGeom>
            <a:solidFill>
              <a:srgbClr val="E93E34"/>
            </a:solidFill>
            <a:ln>
              <a:solidFill>
                <a:srgbClr val="E93E34"/>
              </a:solidFill>
            </a:ln>
          </p:spPr>
          <p:style>
            <a:lnRef idx="2">
              <a:schemeClr val="accent4"/>
            </a:lnRef>
            <a:fillRef idx="1">
              <a:schemeClr val="lt1"/>
            </a:fillRef>
            <a:effectRef idx="0">
              <a:schemeClr val="accent4"/>
            </a:effectRef>
            <a:fontRef idx="minor">
              <a:schemeClr val="dk1"/>
            </a:fontRef>
          </p:style>
          <p:txBody>
            <a:bodyPr rtlCol="0" anchor="ctr"/>
            <a:lstStyle/>
            <a:p>
              <a:pPr marL="216000"/>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享有劳动权利</a:t>
              </a:r>
              <a:endParaRPr lang="zh-CN" altLang="zh-CN" sz="1400" kern="1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10" name="椭圆 9"/>
            <p:cNvSpPr/>
            <p:nvPr/>
          </p:nvSpPr>
          <p:spPr>
            <a:xfrm>
              <a:off x="5944340" y="1459450"/>
              <a:ext cx="663125" cy="663125"/>
            </a:xfrm>
            <a:prstGeom prst="ellipse">
              <a:avLst/>
            </a:prstGeom>
            <a:solidFill>
              <a:schemeClr val="bg1"/>
            </a:solidFill>
            <a:ln w="19050">
              <a:solidFill>
                <a:srgbClr val="E93E3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solidFill>
                    <a:schemeClr val="tx1"/>
                  </a:solidFill>
                  <a:latin typeface="Arial" panose="020B0604020202020204" pitchFamily="34" charset="0"/>
                  <a:cs typeface="Arial" panose="020B0604020202020204" pitchFamily="34" charset="0"/>
                </a:rPr>
                <a:t>01</a:t>
              </a:r>
              <a:endParaRPr lang="zh-CN" altLang="en-US" sz="2000" b="1" dirty="0">
                <a:solidFill>
                  <a:schemeClr val="tx1"/>
                </a:solidFill>
                <a:latin typeface="Arial" panose="020B0604020202020204" pitchFamily="34" charset="0"/>
                <a:cs typeface="Arial" panose="020B0604020202020204" pitchFamily="34" charset="0"/>
              </a:endParaRPr>
            </a:p>
          </p:txBody>
        </p:sp>
      </p:grpSp>
      <p:grpSp>
        <p:nvGrpSpPr>
          <p:cNvPr id="4" name="组合 3"/>
          <p:cNvGrpSpPr/>
          <p:nvPr/>
        </p:nvGrpSpPr>
        <p:grpSpPr>
          <a:xfrm>
            <a:off x="5944340" y="2990124"/>
            <a:ext cx="4700529" cy="663125"/>
            <a:chOff x="5944340" y="2408121"/>
            <a:chExt cx="4700529" cy="663125"/>
          </a:xfrm>
        </p:grpSpPr>
        <p:sp>
          <p:nvSpPr>
            <p:cNvPr id="16" name="矩形: 圆角 15">
              <a:extLst>
                <a:ext uri="{FF2B5EF4-FFF2-40B4-BE49-F238E27FC236}">
                  <a16:creationId xmlns:a16="http://schemas.microsoft.com/office/drawing/2014/main" xmlns="" id="{46DF99EF-D972-474E-8B38-B9C442BBFD54}"/>
                </a:ext>
              </a:extLst>
            </p:cNvPr>
            <p:cNvSpPr/>
            <p:nvPr/>
          </p:nvSpPr>
          <p:spPr>
            <a:xfrm>
              <a:off x="6330044" y="2451602"/>
              <a:ext cx="4314825" cy="573265"/>
            </a:xfrm>
            <a:prstGeom prst="roundRect">
              <a:avLst/>
            </a:prstGeom>
            <a:solidFill>
              <a:schemeClr val="bg1"/>
            </a:solidFill>
          </p:spPr>
          <p:style>
            <a:lnRef idx="2">
              <a:schemeClr val="accent4"/>
            </a:lnRef>
            <a:fillRef idx="1">
              <a:schemeClr val="lt1"/>
            </a:fillRef>
            <a:effectRef idx="0">
              <a:schemeClr val="accent4"/>
            </a:effectRef>
            <a:fontRef idx="minor">
              <a:schemeClr val="dk1"/>
            </a:fontRef>
          </p:style>
          <p:txBody>
            <a:bodyPr rtlCol="0" anchor="ctr"/>
            <a:lstStyle/>
            <a:p>
              <a:pPr marL="216000"/>
              <a:r>
                <a:rPr lang="zh-CN" altLang="en-US" sz="2000" b="1" kern="100"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rPr>
                <a:t>履行劳动义务</a:t>
              </a:r>
              <a:endParaRPr lang="zh-CN" altLang="zh-CN" sz="1400" kern="100" dirty="0">
                <a:solidFill>
                  <a:schemeClr val="tx1"/>
                </a:solidFill>
                <a:latin typeface="Arial" panose="020B0604020202020204" pitchFamily="34" charset="0"/>
                <a:ea typeface="微软雅黑" panose="020B0503020204020204" pitchFamily="34" charset="-122"/>
                <a:cs typeface="Arial" panose="020B0604020202020204" pitchFamily="34" charset="0"/>
              </a:endParaRPr>
            </a:p>
          </p:txBody>
        </p:sp>
        <p:sp>
          <p:nvSpPr>
            <p:cNvPr id="13" name="椭圆 12"/>
            <p:cNvSpPr/>
            <p:nvPr/>
          </p:nvSpPr>
          <p:spPr>
            <a:xfrm>
              <a:off x="5944340" y="2408121"/>
              <a:ext cx="663125" cy="663125"/>
            </a:xfrm>
            <a:prstGeom prst="ellipse">
              <a:avLst/>
            </a:prstGeom>
            <a:solidFill>
              <a:schemeClr val="bg1"/>
            </a:solidFill>
            <a:ln w="19050">
              <a:solidFill>
                <a:srgbClr val="E93E3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solidFill>
                    <a:schemeClr val="tx1"/>
                  </a:solidFill>
                  <a:latin typeface="Arial" panose="020B0604020202020204" pitchFamily="34" charset="0"/>
                  <a:cs typeface="Arial" panose="020B0604020202020204" pitchFamily="34" charset="0"/>
                </a:rPr>
                <a:t>02</a:t>
              </a:r>
              <a:endParaRPr lang="zh-CN" altLang="en-US" sz="1800" b="1" dirty="0">
                <a:solidFill>
                  <a:schemeClr val="tx1"/>
                </a:solidFill>
                <a:latin typeface="Arial" panose="020B0604020202020204" pitchFamily="34" charset="0"/>
                <a:cs typeface="Arial" panose="020B0604020202020204" pitchFamily="34" charset="0"/>
              </a:endParaRPr>
            </a:p>
          </p:txBody>
        </p:sp>
      </p:grpSp>
      <p:sp>
        <p:nvSpPr>
          <p:cNvPr id="27" name="TextBox 59"/>
          <p:cNvSpPr txBox="1">
            <a:spLocks noChangeArrowheads="1"/>
          </p:cNvSpPr>
          <p:nvPr/>
        </p:nvSpPr>
        <p:spPr bwMode="auto">
          <a:xfrm>
            <a:off x="1534550" y="4673365"/>
            <a:ext cx="3312368" cy="978729"/>
          </a:xfrm>
          <a:prstGeom prst="rect">
            <a:avLst/>
          </a:prstGeom>
          <a:noFill/>
          <a:ln>
            <a:noFill/>
          </a:ln>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defTabSz="914377">
              <a:lnSpc>
                <a:spcPct val="120000"/>
              </a:lnSpc>
              <a:defRPr/>
            </a:pPr>
            <a:r>
              <a:rPr lang="zh-CN" altLang="en-US" sz="4800" b="1" kern="0" dirty="0">
                <a:solidFill>
                  <a:schemeClr val="accent2"/>
                </a:solidFill>
                <a:latin typeface="微软雅黑" pitchFamily="34" charset="-122"/>
                <a:ea typeface="微软雅黑" pitchFamily="34" charset="-122"/>
              </a:rPr>
              <a:t>目录</a:t>
            </a:r>
            <a:r>
              <a:rPr lang="en-US" altLang="zh-CN" sz="4000" b="1" kern="0" dirty="0">
                <a:solidFill>
                  <a:schemeClr val="accent2"/>
                </a:solidFill>
                <a:latin typeface="微软雅黑" pitchFamily="34" charset="-122"/>
                <a:ea typeface="微软雅黑" pitchFamily="34" charset="-122"/>
              </a:rPr>
              <a:t> </a:t>
            </a:r>
            <a:r>
              <a:rPr lang="en-US" altLang="zh-CN" sz="2800" kern="0" dirty="0">
                <a:solidFill>
                  <a:schemeClr val="accent2"/>
                </a:solidFill>
                <a:latin typeface="微软雅黑" pitchFamily="34" charset="-122"/>
                <a:ea typeface="微软雅黑" pitchFamily="34" charset="-122"/>
              </a:rPr>
              <a:t>| Contents</a:t>
            </a:r>
            <a:endParaRPr lang="en-US" altLang="ko-KR" sz="2800" kern="0" dirty="0">
              <a:solidFill>
                <a:schemeClr val="accent2"/>
              </a:solidFill>
              <a:latin typeface="微软雅黑" pitchFamily="34" charset="-122"/>
              <a:ea typeface="微软雅黑" pitchFamily="34" charset="-122"/>
            </a:endParaRPr>
          </a:p>
        </p:txBody>
      </p:sp>
      <p:grpSp>
        <p:nvGrpSpPr>
          <p:cNvPr id="3" name="组合 2"/>
          <p:cNvGrpSpPr/>
          <p:nvPr/>
        </p:nvGrpSpPr>
        <p:grpSpPr>
          <a:xfrm>
            <a:off x="5944340" y="4520798"/>
            <a:ext cx="4700529" cy="663125"/>
            <a:chOff x="5944340" y="4520798"/>
            <a:chExt cx="4700529" cy="663125"/>
          </a:xfrm>
        </p:grpSpPr>
        <p:sp>
          <p:nvSpPr>
            <p:cNvPr id="17" name="矩形: 圆角 16">
              <a:extLst>
                <a:ext uri="{FF2B5EF4-FFF2-40B4-BE49-F238E27FC236}">
                  <a16:creationId xmlns:a16="http://schemas.microsoft.com/office/drawing/2014/main" xmlns="" id="{A121509D-B6BA-4E3F-A8EE-B3EAE8D1E2E9}"/>
                </a:ext>
              </a:extLst>
            </p:cNvPr>
            <p:cNvSpPr/>
            <p:nvPr/>
          </p:nvSpPr>
          <p:spPr>
            <a:xfrm>
              <a:off x="6330044" y="4549058"/>
              <a:ext cx="4314825" cy="573265"/>
            </a:xfrm>
            <a:prstGeom prst="roundRect">
              <a:avLst/>
            </a:prstGeom>
            <a:solidFill>
              <a:srgbClr val="E93E34"/>
            </a:solidFill>
          </p:spPr>
          <p:style>
            <a:lnRef idx="2">
              <a:schemeClr val="accent4"/>
            </a:lnRef>
            <a:fillRef idx="1">
              <a:schemeClr val="lt1"/>
            </a:fillRef>
            <a:effectRef idx="0">
              <a:schemeClr val="accent4"/>
            </a:effectRef>
            <a:fontRef idx="minor">
              <a:schemeClr val="dk1"/>
            </a:fontRef>
          </p:style>
          <p:txBody>
            <a:bodyPr rtlCol="0" anchor="ctr"/>
            <a:lstStyle/>
            <a:p>
              <a:pPr marL="216000"/>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维护劳动权益</a:t>
              </a:r>
              <a:endParaRPr lang="zh-CN" altLang="zh-CN" sz="1400" kern="1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33" name="椭圆 32">
              <a:extLst>
                <a:ext uri="{FF2B5EF4-FFF2-40B4-BE49-F238E27FC236}">
                  <a16:creationId xmlns:a16="http://schemas.microsoft.com/office/drawing/2014/main" xmlns="" id="{5106B76D-F745-4E5B-B8C4-BDB801B7DE55}"/>
                </a:ext>
              </a:extLst>
            </p:cNvPr>
            <p:cNvSpPr/>
            <p:nvPr/>
          </p:nvSpPr>
          <p:spPr>
            <a:xfrm>
              <a:off x="5944340" y="4520798"/>
              <a:ext cx="663125" cy="663125"/>
            </a:xfrm>
            <a:prstGeom prst="ellipse">
              <a:avLst/>
            </a:prstGeom>
            <a:solidFill>
              <a:schemeClr val="bg1"/>
            </a:solidFill>
            <a:ln w="19050">
              <a:solidFill>
                <a:srgbClr val="E93E3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solidFill>
                    <a:schemeClr val="tx1"/>
                  </a:solidFill>
                  <a:latin typeface="Arial" panose="020B0604020202020204" pitchFamily="34" charset="0"/>
                  <a:cs typeface="Arial" panose="020B0604020202020204" pitchFamily="34" charset="0"/>
                </a:rPr>
                <a:t>03</a:t>
              </a:r>
              <a:endParaRPr lang="zh-CN" altLang="en-US" sz="1800" b="1" dirty="0">
                <a:solidFill>
                  <a:schemeClr val="tx1"/>
                </a:solidFill>
                <a:latin typeface="Arial" panose="020B0604020202020204" pitchFamily="34" charset="0"/>
                <a:cs typeface="Arial" panose="020B0604020202020204" pitchFamily="34" charset="0"/>
              </a:endParaRPr>
            </a:p>
          </p:txBody>
        </p:sp>
      </p:grpSp>
      <p:pic>
        <p:nvPicPr>
          <p:cNvPr id="21" name="图片 20" descr="卡通人物&#10;&#10;描述已自动生成">
            <a:extLst>
              <a:ext uri="{FF2B5EF4-FFF2-40B4-BE49-F238E27FC236}">
                <a16:creationId xmlns:a16="http://schemas.microsoft.com/office/drawing/2014/main" xmlns="" id="{A3571D2D-AF85-4E82-8D1F-02921C6C0A9E}"/>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13837" r="14748" b="30974"/>
          <a:stretch/>
        </p:blipFill>
        <p:spPr>
          <a:xfrm>
            <a:off x="1534549" y="1347514"/>
            <a:ext cx="3312369" cy="3201544"/>
          </a:xfrm>
          <a:prstGeom prst="rect">
            <a:avLst/>
          </a:prstGeom>
        </p:spPr>
      </p:pic>
    </p:spTree>
    <p:extLst>
      <p:ext uri="{BB962C8B-B14F-4D97-AF65-F5344CB8AC3E}">
        <p14:creationId xmlns:p14="http://schemas.microsoft.com/office/powerpoint/2010/main" val="1035082066"/>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601543" y="1214203"/>
            <a:ext cx="2903720" cy="43555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extBox 1"/>
          <p:cNvSpPr txBox="1"/>
          <p:nvPr/>
        </p:nvSpPr>
        <p:spPr>
          <a:xfrm>
            <a:off x="1573968" y="2323474"/>
            <a:ext cx="4801314" cy="1477328"/>
          </a:xfrm>
          <a:prstGeom prst="rect">
            <a:avLst/>
          </a:prstGeom>
          <a:noFill/>
        </p:spPr>
        <p:txBody>
          <a:bodyPr wrap="none" rtlCol="0">
            <a:spAutoFit/>
          </a:bodyPr>
          <a:lstStyle/>
          <a:p>
            <a:r>
              <a:rPr lang="zh-CN" altLang="en-US" sz="3000" b="1" dirty="0">
                <a:latin typeface="Arial" panose="020B0604020202020204" pitchFamily="34" charset="0"/>
                <a:ea typeface="微软雅黑" pitchFamily="34" charset="-122"/>
                <a:cs typeface="Arial" panose="020B0604020202020204" pitchFamily="34" charset="0"/>
                <a:sym typeface="Calibri" pitchFamily="34" charset="0"/>
              </a:rPr>
              <a:t>议一议：</a:t>
            </a:r>
            <a:endParaRPr lang="en-US" altLang="zh-CN" sz="3000" b="1" dirty="0">
              <a:latin typeface="Arial" panose="020B0604020202020204" pitchFamily="34" charset="0"/>
              <a:ea typeface="微软雅黑" pitchFamily="34" charset="-122"/>
              <a:cs typeface="Arial" panose="020B0604020202020204" pitchFamily="34" charset="0"/>
              <a:sym typeface="Calibri" pitchFamily="34" charset="0"/>
            </a:endParaRPr>
          </a:p>
          <a:p>
            <a:endParaRPr lang="en-US" altLang="zh-CN" sz="2400" dirty="0">
              <a:latin typeface="微软雅黑" panose="020B0503020204020204" pitchFamily="34" charset="-122"/>
              <a:ea typeface="微软雅黑" panose="020B0503020204020204" pitchFamily="34" charset="-122"/>
            </a:endParaRPr>
          </a:p>
          <a:p>
            <a:r>
              <a:rPr lang="zh-CN" altLang="en-US" sz="3600" dirty="0" smtClean="0">
                <a:latin typeface="微软雅黑" panose="020B0503020204020204" pitchFamily="34" charset="-122"/>
                <a:ea typeface="微软雅黑" panose="020B0503020204020204" pitchFamily="34" charset="-122"/>
              </a:rPr>
              <a:t>劳动者有</a:t>
            </a:r>
            <a:r>
              <a:rPr lang="zh-CN" altLang="en-US" sz="3600" dirty="0">
                <a:latin typeface="微软雅黑" panose="020B0503020204020204" pitchFamily="34" charset="-122"/>
                <a:ea typeface="微软雅黑" panose="020B0503020204020204" pitchFamily="34" charset="-122"/>
              </a:rPr>
              <a:t>哪些义务？？</a:t>
            </a:r>
            <a:endParaRPr lang="zh-CN" altLang="en-US" sz="36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905901367"/>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rrowheads="1"/>
          </p:cNvSpPr>
          <p:nvPr/>
        </p:nvSpPr>
        <p:spPr bwMode="auto">
          <a:xfrm>
            <a:off x="1040265" y="585450"/>
            <a:ext cx="4020467" cy="5539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3000" b="1" dirty="0" smtClean="0">
                <a:latin typeface="Arial" panose="020B0604020202020204" pitchFamily="34" charset="0"/>
                <a:cs typeface="Arial" panose="020B0604020202020204" pitchFamily="34" charset="0"/>
              </a:rPr>
              <a:t>二、履行劳动义务</a:t>
            </a:r>
            <a:endParaRPr lang="zh-CN" altLang="en-US" sz="3000" b="1" dirty="0">
              <a:latin typeface="Arial" panose="020B0604020202020204" pitchFamily="34" charset="0"/>
              <a:cs typeface="Arial" panose="020B0604020202020204" pitchFamily="34" charset="0"/>
            </a:endParaRPr>
          </a:p>
        </p:txBody>
      </p:sp>
      <p:sp>
        <p:nvSpPr>
          <p:cNvPr id="3" name="Rectangle 3"/>
          <p:cNvSpPr txBox="1">
            <a:spLocks noRot="1" noChangeArrowheads="1"/>
          </p:cNvSpPr>
          <p:nvPr/>
        </p:nvSpPr>
        <p:spPr>
          <a:xfrm>
            <a:off x="935333" y="1642568"/>
            <a:ext cx="10515600" cy="435133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buNone/>
            </a:pPr>
            <a:r>
              <a:rPr lang="zh-CN" altLang="en-US" sz="2000" dirty="0" smtClean="0">
                <a:latin typeface="微软雅黑" panose="020B0503020204020204" pitchFamily="34" charset="-122"/>
                <a:ea typeface="微软雅黑" panose="020B0503020204020204" pitchFamily="34" charset="-122"/>
              </a:rPr>
              <a:t>       劳动</a:t>
            </a:r>
            <a:r>
              <a:rPr lang="zh-CN" altLang="en-US" sz="2000" dirty="0">
                <a:latin typeface="微软雅黑" panose="020B0503020204020204" pitchFamily="34" charset="-122"/>
                <a:ea typeface="微软雅黑" panose="020B0503020204020204" pitchFamily="34" charset="-122"/>
              </a:rPr>
              <a:t>的义务，就是指有劳动能力的公民，应当以国家主人翁的态度对待劳动，</a:t>
            </a:r>
            <a:r>
              <a:rPr lang="zh-CN" altLang="en-US" sz="2000" dirty="0" smtClean="0">
                <a:latin typeface="微软雅黑" panose="020B0503020204020204" pitchFamily="34" charset="-122"/>
                <a:ea typeface="微软雅黑" panose="020B0503020204020204" pitchFamily="34" charset="-122"/>
              </a:rPr>
              <a:t>忠于职守，遵守</a:t>
            </a:r>
            <a:r>
              <a:rPr lang="zh-CN" altLang="en-US" sz="2000" dirty="0">
                <a:latin typeface="微软雅黑" panose="020B0503020204020204" pitchFamily="34" charset="-122"/>
                <a:ea typeface="微软雅黑" panose="020B0503020204020204" pitchFamily="34" charset="-122"/>
              </a:rPr>
              <a:t>劳动纪律，完成劳动任务，将劳动视为自己的一项职责</a:t>
            </a:r>
            <a:r>
              <a:rPr lang="zh-CN" altLang="en-US" sz="2000" dirty="0" smtClean="0">
                <a:latin typeface="微软雅黑" panose="020B0503020204020204" pitchFamily="34" charset="-122"/>
                <a:ea typeface="微软雅黑" panose="020B0503020204020204" pitchFamily="34" charset="-122"/>
              </a:rPr>
              <a:t>。</a:t>
            </a:r>
            <a:endParaRPr lang="en-US" altLang="zh-CN" sz="2000" dirty="0" smtClean="0">
              <a:latin typeface="微软雅黑" panose="020B0503020204020204" pitchFamily="34" charset="-122"/>
              <a:ea typeface="微软雅黑" panose="020B0503020204020204" pitchFamily="34" charset="-122"/>
            </a:endParaRPr>
          </a:p>
          <a:p>
            <a:pPr>
              <a:lnSpc>
                <a:spcPct val="150000"/>
              </a:lnSpc>
              <a:buNone/>
            </a:pPr>
            <a:r>
              <a:rPr lang="zh-CN" altLang="en-US" sz="2000" dirty="0" smtClean="0">
                <a:latin typeface="微软雅黑" panose="020B0503020204020204" pitchFamily="34" charset="-122"/>
                <a:ea typeface="微软雅黑" panose="020B0503020204020204" pitchFamily="34" charset="-122"/>
              </a:rPr>
              <a:t>劳动</a:t>
            </a:r>
            <a:r>
              <a:rPr lang="zh-CN" altLang="en-US" sz="2000" dirty="0">
                <a:latin typeface="微软雅黑" panose="020B0503020204020204" pitchFamily="34" charset="-122"/>
                <a:ea typeface="微软雅黑" panose="020B0503020204020204" pitchFamily="34" charset="-122"/>
              </a:rPr>
              <a:t>是一切有劳动能力的公民的光荣职责</a:t>
            </a:r>
            <a:r>
              <a:rPr lang="zh-CN" altLang="en-US" sz="2000" dirty="0" smtClean="0">
                <a:latin typeface="微软雅黑" panose="020B0503020204020204" pitchFamily="34" charset="-122"/>
                <a:ea typeface="微软雅黑" panose="020B0503020204020204" pitchFamily="34" charset="-122"/>
              </a:rPr>
              <a:t>；</a:t>
            </a:r>
            <a:endParaRPr lang="en-US" altLang="zh-CN" sz="2000" dirty="0" smtClean="0">
              <a:latin typeface="微软雅黑" panose="020B0503020204020204" pitchFamily="34" charset="-122"/>
              <a:ea typeface="微软雅黑" panose="020B0503020204020204" pitchFamily="34" charset="-122"/>
            </a:endParaRPr>
          </a:p>
          <a:p>
            <a:pPr>
              <a:lnSpc>
                <a:spcPct val="150000"/>
              </a:lnSpc>
              <a:buNone/>
            </a:pPr>
            <a:r>
              <a:rPr lang="zh-CN" altLang="en-US" sz="2000" dirty="0" smtClean="0">
                <a:latin typeface="微软雅黑" panose="020B0503020204020204" pitchFamily="34" charset="-122"/>
                <a:ea typeface="微软雅黑" panose="020B0503020204020204" pitchFamily="34" charset="-122"/>
              </a:rPr>
              <a:t>各种</a:t>
            </a:r>
            <a:r>
              <a:rPr lang="zh-CN" altLang="en-US" sz="2000" dirty="0">
                <a:latin typeface="微软雅黑" panose="020B0503020204020204" pitchFamily="34" charset="-122"/>
                <a:ea typeface="微软雅黑" panose="020B0503020204020204" pitchFamily="34" charset="-122"/>
              </a:rPr>
              <a:t>类型经济组织的劳动者应当以国家主人翁的态度对待劳动</a:t>
            </a:r>
            <a:r>
              <a:rPr lang="zh-CN" altLang="en-US" sz="2000" dirty="0" smtClean="0">
                <a:latin typeface="微软雅黑" panose="020B0503020204020204" pitchFamily="34" charset="-122"/>
                <a:ea typeface="微软雅黑" panose="020B0503020204020204" pitchFamily="34" charset="-122"/>
              </a:rPr>
              <a:t>；</a:t>
            </a:r>
            <a:endParaRPr lang="en-US" altLang="zh-CN" sz="2000" dirty="0" smtClean="0">
              <a:latin typeface="微软雅黑" panose="020B0503020204020204" pitchFamily="34" charset="-122"/>
              <a:ea typeface="微软雅黑" panose="020B0503020204020204" pitchFamily="34" charset="-122"/>
            </a:endParaRPr>
          </a:p>
          <a:p>
            <a:pPr>
              <a:lnSpc>
                <a:spcPct val="150000"/>
              </a:lnSpc>
              <a:buNone/>
            </a:pPr>
            <a:r>
              <a:rPr lang="zh-CN" altLang="en-US" sz="2000" dirty="0" smtClean="0">
                <a:latin typeface="微软雅黑" panose="020B0503020204020204" pitchFamily="34" charset="-122"/>
                <a:ea typeface="微软雅黑" panose="020B0503020204020204" pitchFamily="34" charset="-122"/>
              </a:rPr>
              <a:t>劳动</a:t>
            </a:r>
            <a:r>
              <a:rPr lang="zh-CN" altLang="en-US" sz="2000" dirty="0">
                <a:latin typeface="微软雅黑" panose="020B0503020204020204" pitchFamily="34" charset="-122"/>
                <a:ea typeface="微软雅黑" panose="020B0503020204020204" pitchFamily="34" charset="-122"/>
              </a:rPr>
              <a:t>是一切有劳动能力的公民获得报酬的条件</a:t>
            </a:r>
            <a:r>
              <a:rPr lang="zh-CN" altLang="en-US" sz="2000" dirty="0" smtClean="0">
                <a:latin typeface="微软雅黑" panose="020B0503020204020204" pitchFamily="34" charset="-122"/>
                <a:ea typeface="微软雅黑" panose="020B0503020204020204" pitchFamily="34" charset="-122"/>
              </a:rPr>
              <a:t>；</a:t>
            </a:r>
            <a:endParaRPr lang="en-US" altLang="zh-CN" sz="2000" dirty="0" smtClean="0">
              <a:latin typeface="微软雅黑" panose="020B0503020204020204" pitchFamily="34" charset="-122"/>
              <a:ea typeface="微软雅黑" panose="020B0503020204020204" pitchFamily="34" charset="-122"/>
            </a:endParaRPr>
          </a:p>
          <a:p>
            <a:pPr>
              <a:lnSpc>
                <a:spcPct val="150000"/>
              </a:lnSpc>
              <a:buNone/>
            </a:pPr>
            <a:r>
              <a:rPr lang="zh-CN" altLang="en-US" sz="2000" dirty="0" smtClean="0">
                <a:latin typeface="微软雅黑" panose="020B0503020204020204" pitchFamily="34" charset="-122"/>
                <a:ea typeface="微软雅黑" panose="020B0503020204020204" pitchFamily="34" charset="-122"/>
              </a:rPr>
              <a:t>国家</a:t>
            </a:r>
            <a:r>
              <a:rPr lang="zh-CN" altLang="en-US" sz="2000" dirty="0">
                <a:latin typeface="微软雅黑" panose="020B0503020204020204" pitchFamily="34" charset="-122"/>
                <a:ea typeface="微软雅黑" panose="020B0503020204020204" pitchFamily="34" charset="-122"/>
              </a:rPr>
              <a:t>提倡社会主义劳动竞赛，奖励劳动模范和先进工作者</a:t>
            </a:r>
            <a:r>
              <a:rPr lang="zh-CN" altLang="en-US" sz="2000" dirty="0" smtClean="0">
                <a:latin typeface="微软雅黑" panose="020B0503020204020204" pitchFamily="34" charset="-122"/>
                <a:ea typeface="微软雅黑" panose="020B0503020204020204" pitchFamily="34" charset="-122"/>
              </a:rPr>
              <a:t>；</a:t>
            </a:r>
            <a:endParaRPr lang="en-US" altLang="zh-CN" sz="2000" dirty="0" smtClean="0">
              <a:latin typeface="微软雅黑" panose="020B0503020204020204" pitchFamily="34" charset="-122"/>
              <a:ea typeface="微软雅黑" panose="020B0503020204020204" pitchFamily="34" charset="-122"/>
            </a:endParaRPr>
          </a:p>
          <a:p>
            <a:pPr>
              <a:lnSpc>
                <a:spcPct val="150000"/>
              </a:lnSpc>
              <a:buNone/>
            </a:pPr>
            <a:r>
              <a:rPr lang="zh-CN" altLang="en-US" sz="2000" dirty="0" smtClean="0">
                <a:latin typeface="微软雅黑" panose="020B0503020204020204" pitchFamily="34" charset="-122"/>
                <a:ea typeface="微软雅黑" panose="020B0503020204020204" pitchFamily="34" charset="-122"/>
              </a:rPr>
              <a:t>国家</a:t>
            </a:r>
            <a:r>
              <a:rPr lang="zh-CN" altLang="en-US" sz="2000" dirty="0">
                <a:latin typeface="微软雅黑" panose="020B0503020204020204" pitchFamily="34" charset="-122"/>
                <a:ea typeface="微软雅黑" panose="020B0503020204020204" pitchFamily="34" charset="-122"/>
              </a:rPr>
              <a:t>提倡公民从事义务劳动。</a:t>
            </a:r>
            <a:endParaRPr lang="en-US" altLang="zh-CN" b="1" dirty="0" smtClean="0">
              <a:ea typeface="楷体_GB2312" pitchFamily="49" charset="-122"/>
            </a:endParaRPr>
          </a:p>
        </p:txBody>
      </p:sp>
      <p:pic>
        <p:nvPicPr>
          <p:cNvPr id="1433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899244" y="3926903"/>
            <a:ext cx="3822700" cy="2286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0434258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192906" y="1329511"/>
            <a:ext cx="8109678" cy="2862322"/>
          </a:xfrm>
          <a:prstGeom prst="rect">
            <a:avLst/>
          </a:prstGeom>
          <a:noFill/>
        </p:spPr>
        <p:txBody>
          <a:bodyPr wrap="square" rtlCol="0">
            <a:spAutoFit/>
          </a:bodyPr>
          <a:lstStyle/>
          <a:p>
            <a:r>
              <a:rPr lang="zh-CN" altLang="en-US" sz="3000" b="1" dirty="0">
                <a:solidFill>
                  <a:schemeClr val="tx1">
                    <a:lumMod val="75000"/>
                    <a:lumOff val="25000"/>
                  </a:schemeClr>
                </a:solidFill>
                <a:latin typeface="Arial" panose="020B0604020202020204" pitchFamily="34" charset="0"/>
                <a:ea typeface="微软雅黑" pitchFamily="34" charset="-122"/>
                <a:cs typeface="Arial" panose="020B0604020202020204" pitchFamily="34" charset="0"/>
              </a:rPr>
              <a:t>想一想</a:t>
            </a:r>
            <a:r>
              <a:rPr lang="zh-CN" altLang="en-US" sz="3600" dirty="0" smtClean="0"/>
              <a:t>：</a:t>
            </a:r>
            <a:endParaRPr lang="en-US" altLang="zh-CN" sz="3600" dirty="0" smtClean="0"/>
          </a:p>
          <a:p>
            <a:endParaRPr lang="en-US" altLang="zh-CN" sz="3600" dirty="0" smtClean="0"/>
          </a:p>
          <a:p>
            <a:pPr>
              <a:lnSpc>
                <a:spcPct val="150000"/>
              </a:lnSpc>
            </a:pPr>
            <a:r>
              <a:rPr lang="en-US" altLang="zh-CN" sz="2400" dirty="0">
                <a:latin typeface="微软雅黑" panose="020B0503020204020204" pitchFamily="34" charset="-122"/>
                <a:ea typeface="微软雅黑" panose="020B0503020204020204" pitchFamily="34" charset="-122"/>
              </a:rPr>
              <a:t>1.</a:t>
            </a:r>
            <a:r>
              <a:rPr lang="zh-CN" altLang="en-US" sz="2400" dirty="0">
                <a:latin typeface="微软雅黑" panose="020B0503020204020204" pitchFamily="34" charset="-122"/>
                <a:ea typeface="微软雅黑" panose="020B0503020204020204" pitchFamily="34" charset="-122"/>
              </a:rPr>
              <a:t>作为劳动者，你知道自己有哪些权利和义务？</a:t>
            </a:r>
          </a:p>
          <a:p>
            <a:pPr>
              <a:lnSpc>
                <a:spcPct val="150000"/>
              </a:lnSpc>
            </a:pPr>
            <a:r>
              <a:rPr lang="en-US" altLang="zh-CN" sz="2400" dirty="0">
                <a:latin typeface="微软雅黑" panose="020B0503020204020204" pitchFamily="34" charset="-122"/>
                <a:ea typeface="微软雅黑" panose="020B0503020204020204" pitchFamily="34" charset="-122"/>
              </a:rPr>
              <a:t>2.</a:t>
            </a:r>
            <a:r>
              <a:rPr lang="zh-CN" altLang="en-US" sz="2400" dirty="0">
                <a:latin typeface="微软雅黑" panose="020B0503020204020204" pitchFamily="34" charset="-122"/>
                <a:ea typeface="微软雅黑" panose="020B0503020204020204" pitchFamily="34" charset="-122"/>
              </a:rPr>
              <a:t>如果你的合法权益受到侵害，你会通过哪些途径来维护自己的合法权益呢？</a:t>
            </a:r>
            <a:endParaRPr lang="zh-CN" altLang="en-US" sz="2400" dirty="0">
              <a:latin typeface="微软雅黑" panose="020B0503020204020204" pitchFamily="34" charset="-122"/>
              <a:ea typeface="微软雅黑" panose="020B0503020204020204" pitchFamily="34" charset="-122"/>
            </a:endParaRPr>
          </a:p>
        </p:txBody>
      </p:sp>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883" y="2975546"/>
            <a:ext cx="3702572" cy="37025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31999006"/>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9" name="Rectangle 3"/>
          <p:cNvSpPr>
            <a:spLocks noGrp="1" noRot="1" noChangeArrowheads="1"/>
          </p:cNvSpPr>
          <p:nvPr>
            <p:ph type="body" idx="4294967295"/>
          </p:nvPr>
        </p:nvSpPr>
        <p:spPr>
          <a:xfrm>
            <a:off x="1040265" y="1645743"/>
            <a:ext cx="10515600" cy="4351338"/>
          </a:xfrm>
          <a:prstGeom prst="rect">
            <a:avLst/>
          </a:prstGeom>
        </p:spPr>
        <p:txBody>
          <a:bodyPr/>
          <a:lstStyle/>
          <a:p>
            <a:pPr>
              <a:lnSpc>
                <a:spcPct val="150000"/>
              </a:lnSpc>
              <a:buNone/>
            </a:pPr>
            <a:r>
              <a:rPr lang="zh-CN" altLang="en-US" sz="2000" dirty="0">
                <a:latin typeface="微软雅黑" panose="020B0503020204020204" pitchFamily="34" charset="-122"/>
                <a:ea typeface="微软雅黑" panose="020B0503020204020204" pitchFamily="34" charset="-122"/>
              </a:rPr>
              <a:t>完成劳动任务；</a:t>
            </a:r>
            <a:r>
              <a:rPr lang="zh-CN" altLang="en-US" sz="2000" dirty="0">
                <a:solidFill>
                  <a:srgbClr val="FF0000"/>
                </a:solidFill>
                <a:latin typeface="微软雅黑" panose="020B0503020204020204" pitchFamily="34" charset="-122"/>
                <a:ea typeface="微软雅黑" panose="020B0503020204020204" pitchFamily="34" charset="-122"/>
              </a:rPr>
              <a:t>（首要义务）</a:t>
            </a:r>
          </a:p>
          <a:p>
            <a:pPr>
              <a:lnSpc>
                <a:spcPct val="150000"/>
              </a:lnSpc>
              <a:buNone/>
            </a:pPr>
            <a:r>
              <a:rPr lang="zh-CN" altLang="en-US" sz="2000" dirty="0">
                <a:latin typeface="微软雅黑" panose="020B0503020204020204" pitchFamily="34" charset="-122"/>
                <a:ea typeface="微软雅黑" panose="020B0503020204020204" pitchFamily="34" charset="-122"/>
              </a:rPr>
              <a:t>提高职业技能；</a:t>
            </a:r>
          </a:p>
          <a:p>
            <a:pPr>
              <a:lnSpc>
                <a:spcPct val="150000"/>
              </a:lnSpc>
              <a:buNone/>
            </a:pPr>
            <a:r>
              <a:rPr lang="zh-CN" altLang="en-US" sz="2000" dirty="0">
                <a:latin typeface="微软雅黑" panose="020B0503020204020204" pitchFamily="34" charset="-122"/>
                <a:ea typeface="微软雅黑" panose="020B0503020204020204" pitchFamily="34" charset="-122"/>
              </a:rPr>
              <a:t>执行劳动安全卫生规程；</a:t>
            </a:r>
          </a:p>
          <a:p>
            <a:pPr>
              <a:lnSpc>
                <a:spcPct val="150000"/>
              </a:lnSpc>
              <a:buNone/>
            </a:pPr>
            <a:r>
              <a:rPr lang="zh-CN" altLang="en-US" sz="2000" dirty="0">
                <a:latin typeface="微软雅黑" panose="020B0503020204020204" pitchFamily="34" charset="-122"/>
                <a:ea typeface="微软雅黑" panose="020B0503020204020204" pitchFamily="34" charset="-122"/>
              </a:rPr>
              <a:t>遵守劳动纪律和职业道德；</a:t>
            </a:r>
          </a:p>
          <a:p>
            <a:pPr>
              <a:lnSpc>
                <a:spcPct val="150000"/>
              </a:lnSpc>
              <a:buNone/>
            </a:pPr>
            <a:r>
              <a:rPr lang="zh-CN" altLang="en-US" sz="2000" dirty="0">
                <a:latin typeface="微软雅黑" panose="020B0503020204020204" pitchFamily="34" charset="-122"/>
                <a:ea typeface="微软雅黑" panose="020B0503020204020204" pitchFamily="34" charset="-122"/>
              </a:rPr>
              <a:t>法律、法规规定的其他义务。</a:t>
            </a:r>
          </a:p>
          <a:p>
            <a:pPr eaLnBrk="1" hangingPunct="1"/>
            <a:endParaRPr lang="en-US" altLang="zh-CN" b="1" dirty="0" smtClean="0">
              <a:ea typeface="楷体_GB2312" pitchFamily="49" charset="-122"/>
            </a:endParaRPr>
          </a:p>
        </p:txBody>
      </p:sp>
      <p:sp>
        <p:nvSpPr>
          <p:cNvPr id="4" name="矩形 3"/>
          <p:cNvSpPr>
            <a:spLocks noChangeArrowheads="1"/>
          </p:cNvSpPr>
          <p:nvPr/>
        </p:nvSpPr>
        <p:spPr bwMode="auto">
          <a:xfrm>
            <a:off x="1040265" y="585450"/>
            <a:ext cx="4020467" cy="5539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3000" b="1" dirty="0" smtClean="0">
                <a:latin typeface="Arial" panose="020B0604020202020204" pitchFamily="34" charset="0"/>
                <a:cs typeface="Arial" panose="020B0604020202020204" pitchFamily="34" charset="0"/>
              </a:rPr>
              <a:t>二、履行劳动义务</a:t>
            </a:r>
            <a:endParaRPr lang="zh-CN" altLang="en-US" sz="3000" b="1" dirty="0">
              <a:latin typeface="Arial" panose="020B0604020202020204" pitchFamily="34" charset="0"/>
              <a:cs typeface="Arial" panose="020B0604020202020204" pitchFamily="34" charset="0"/>
            </a:endParaRPr>
          </a:p>
        </p:txBody>
      </p:sp>
      <p:pic>
        <p:nvPicPr>
          <p:cNvPr id="1331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18647" y="862445"/>
            <a:ext cx="3663950" cy="2286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31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12416" y="2230230"/>
            <a:ext cx="2590800" cy="3273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317"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18647" y="3866942"/>
            <a:ext cx="3964222" cy="23537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29847137"/>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descr="图片包含 游戏机, 装饰品, 伞, 树&#10;&#10;描述已自动生成">
            <a:extLst>
              <a:ext uri="{FF2B5EF4-FFF2-40B4-BE49-F238E27FC236}">
                <a16:creationId xmlns:a16="http://schemas.microsoft.com/office/drawing/2014/main" xmlns="" id="{CEDC9F89-36E7-49D2-A79D-C88B5098C2E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0" name="矩形 19">
            <a:extLst>
              <a:ext uri="{FF2B5EF4-FFF2-40B4-BE49-F238E27FC236}">
                <a16:creationId xmlns:a16="http://schemas.microsoft.com/office/drawing/2014/main" xmlns="" id="{43BFEB42-6FF8-4271-B968-1F00E3231EDF}"/>
              </a:ext>
            </a:extLst>
          </p:cNvPr>
          <p:cNvSpPr/>
          <p:nvPr/>
        </p:nvSpPr>
        <p:spPr>
          <a:xfrm>
            <a:off x="331470" y="354330"/>
            <a:ext cx="11521440" cy="6172200"/>
          </a:xfrm>
          <a:prstGeom prst="rect">
            <a:avLst/>
          </a:prstGeom>
          <a:solidFill>
            <a:srgbClr val="FBF2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5944340" y="1459450"/>
            <a:ext cx="4700529" cy="663125"/>
            <a:chOff x="5944340" y="1459450"/>
            <a:chExt cx="4700529" cy="663125"/>
          </a:xfrm>
        </p:grpSpPr>
        <p:sp>
          <p:nvSpPr>
            <p:cNvPr id="2" name="矩形: 圆角 1">
              <a:extLst>
                <a:ext uri="{FF2B5EF4-FFF2-40B4-BE49-F238E27FC236}">
                  <a16:creationId xmlns:a16="http://schemas.microsoft.com/office/drawing/2014/main" xmlns="" id="{C6113065-5A20-43EB-A46B-402D9FCB9102}"/>
                </a:ext>
              </a:extLst>
            </p:cNvPr>
            <p:cNvSpPr/>
            <p:nvPr/>
          </p:nvSpPr>
          <p:spPr>
            <a:xfrm>
              <a:off x="6330044" y="1489577"/>
              <a:ext cx="4314825" cy="573265"/>
            </a:xfrm>
            <a:prstGeom prst="roundRect">
              <a:avLst/>
            </a:prstGeom>
            <a:solidFill>
              <a:srgbClr val="E93E34"/>
            </a:solidFill>
            <a:ln>
              <a:solidFill>
                <a:srgbClr val="E93E34"/>
              </a:solidFill>
            </a:ln>
          </p:spPr>
          <p:style>
            <a:lnRef idx="2">
              <a:schemeClr val="accent4"/>
            </a:lnRef>
            <a:fillRef idx="1">
              <a:schemeClr val="lt1"/>
            </a:fillRef>
            <a:effectRef idx="0">
              <a:schemeClr val="accent4"/>
            </a:effectRef>
            <a:fontRef idx="minor">
              <a:schemeClr val="dk1"/>
            </a:fontRef>
          </p:style>
          <p:txBody>
            <a:bodyPr rtlCol="0" anchor="ctr"/>
            <a:lstStyle/>
            <a:p>
              <a:pPr marL="216000"/>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享有劳动权利</a:t>
              </a:r>
              <a:endParaRPr lang="zh-CN" altLang="zh-CN" sz="1400" kern="1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10" name="椭圆 9"/>
            <p:cNvSpPr/>
            <p:nvPr/>
          </p:nvSpPr>
          <p:spPr>
            <a:xfrm>
              <a:off x="5944340" y="1459450"/>
              <a:ext cx="663125" cy="663125"/>
            </a:xfrm>
            <a:prstGeom prst="ellipse">
              <a:avLst/>
            </a:prstGeom>
            <a:solidFill>
              <a:schemeClr val="bg1"/>
            </a:solidFill>
            <a:ln w="19050">
              <a:solidFill>
                <a:srgbClr val="E93E3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solidFill>
                    <a:schemeClr val="tx1"/>
                  </a:solidFill>
                  <a:latin typeface="Arial" panose="020B0604020202020204" pitchFamily="34" charset="0"/>
                  <a:cs typeface="Arial" panose="020B0604020202020204" pitchFamily="34" charset="0"/>
                </a:rPr>
                <a:t>01</a:t>
              </a:r>
              <a:endParaRPr lang="zh-CN" altLang="en-US" sz="2000" b="1" dirty="0">
                <a:solidFill>
                  <a:schemeClr val="tx1"/>
                </a:solidFill>
                <a:latin typeface="Arial" panose="020B0604020202020204" pitchFamily="34" charset="0"/>
                <a:cs typeface="Arial" panose="020B0604020202020204" pitchFamily="34" charset="0"/>
              </a:endParaRPr>
            </a:p>
          </p:txBody>
        </p:sp>
      </p:grpSp>
      <p:grpSp>
        <p:nvGrpSpPr>
          <p:cNvPr id="4" name="组合 3"/>
          <p:cNvGrpSpPr/>
          <p:nvPr/>
        </p:nvGrpSpPr>
        <p:grpSpPr>
          <a:xfrm>
            <a:off x="5944340" y="2990124"/>
            <a:ext cx="4700529" cy="663125"/>
            <a:chOff x="5944340" y="2408121"/>
            <a:chExt cx="4700529" cy="663125"/>
          </a:xfrm>
        </p:grpSpPr>
        <p:sp>
          <p:nvSpPr>
            <p:cNvPr id="16" name="矩形: 圆角 15">
              <a:extLst>
                <a:ext uri="{FF2B5EF4-FFF2-40B4-BE49-F238E27FC236}">
                  <a16:creationId xmlns:a16="http://schemas.microsoft.com/office/drawing/2014/main" xmlns="" id="{46DF99EF-D972-474E-8B38-B9C442BBFD54}"/>
                </a:ext>
              </a:extLst>
            </p:cNvPr>
            <p:cNvSpPr/>
            <p:nvPr/>
          </p:nvSpPr>
          <p:spPr>
            <a:xfrm>
              <a:off x="6330044" y="2451602"/>
              <a:ext cx="4314825" cy="573265"/>
            </a:xfrm>
            <a:prstGeom prst="roundRect">
              <a:avLst/>
            </a:prstGeom>
            <a:solidFill>
              <a:srgbClr val="E93E34"/>
            </a:solidFill>
          </p:spPr>
          <p:style>
            <a:lnRef idx="2">
              <a:schemeClr val="accent4"/>
            </a:lnRef>
            <a:fillRef idx="1">
              <a:schemeClr val="lt1"/>
            </a:fillRef>
            <a:effectRef idx="0">
              <a:schemeClr val="accent4"/>
            </a:effectRef>
            <a:fontRef idx="minor">
              <a:schemeClr val="dk1"/>
            </a:fontRef>
          </p:style>
          <p:txBody>
            <a:bodyPr rtlCol="0" anchor="ctr"/>
            <a:lstStyle/>
            <a:p>
              <a:pPr marL="216000"/>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履行劳动义务</a:t>
              </a:r>
              <a:endParaRPr lang="zh-CN" altLang="zh-CN" sz="1400" kern="1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13" name="椭圆 12"/>
            <p:cNvSpPr/>
            <p:nvPr/>
          </p:nvSpPr>
          <p:spPr>
            <a:xfrm>
              <a:off x="5944340" y="2408121"/>
              <a:ext cx="663125" cy="663125"/>
            </a:xfrm>
            <a:prstGeom prst="ellipse">
              <a:avLst/>
            </a:prstGeom>
            <a:solidFill>
              <a:schemeClr val="bg1"/>
            </a:solidFill>
            <a:ln w="19050">
              <a:solidFill>
                <a:srgbClr val="E93E3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solidFill>
                    <a:schemeClr val="tx1"/>
                  </a:solidFill>
                  <a:latin typeface="Arial" panose="020B0604020202020204" pitchFamily="34" charset="0"/>
                  <a:cs typeface="Arial" panose="020B0604020202020204" pitchFamily="34" charset="0"/>
                </a:rPr>
                <a:t>02</a:t>
              </a:r>
              <a:endParaRPr lang="zh-CN" altLang="en-US" sz="1800" b="1" dirty="0">
                <a:solidFill>
                  <a:schemeClr val="tx1"/>
                </a:solidFill>
                <a:latin typeface="Arial" panose="020B0604020202020204" pitchFamily="34" charset="0"/>
                <a:cs typeface="Arial" panose="020B0604020202020204" pitchFamily="34" charset="0"/>
              </a:endParaRPr>
            </a:p>
          </p:txBody>
        </p:sp>
      </p:grpSp>
      <p:sp>
        <p:nvSpPr>
          <p:cNvPr id="27" name="TextBox 59"/>
          <p:cNvSpPr txBox="1">
            <a:spLocks noChangeArrowheads="1"/>
          </p:cNvSpPr>
          <p:nvPr/>
        </p:nvSpPr>
        <p:spPr bwMode="auto">
          <a:xfrm>
            <a:off x="1534550" y="4673365"/>
            <a:ext cx="3312368" cy="978729"/>
          </a:xfrm>
          <a:prstGeom prst="rect">
            <a:avLst/>
          </a:prstGeom>
          <a:noFill/>
          <a:ln>
            <a:noFill/>
          </a:ln>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defTabSz="914377">
              <a:lnSpc>
                <a:spcPct val="120000"/>
              </a:lnSpc>
              <a:defRPr/>
            </a:pPr>
            <a:r>
              <a:rPr lang="zh-CN" altLang="en-US" sz="4800" b="1" kern="0" dirty="0">
                <a:solidFill>
                  <a:schemeClr val="accent2"/>
                </a:solidFill>
                <a:latin typeface="微软雅黑" pitchFamily="34" charset="-122"/>
                <a:ea typeface="微软雅黑" pitchFamily="34" charset="-122"/>
              </a:rPr>
              <a:t>目录</a:t>
            </a:r>
            <a:r>
              <a:rPr lang="en-US" altLang="zh-CN" sz="4000" b="1" kern="0" dirty="0">
                <a:solidFill>
                  <a:schemeClr val="accent2"/>
                </a:solidFill>
                <a:latin typeface="微软雅黑" pitchFamily="34" charset="-122"/>
                <a:ea typeface="微软雅黑" pitchFamily="34" charset="-122"/>
              </a:rPr>
              <a:t> </a:t>
            </a:r>
            <a:r>
              <a:rPr lang="en-US" altLang="zh-CN" sz="2800" kern="0" dirty="0">
                <a:solidFill>
                  <a:schemeClr val="accent2"/>
                </a:solidFill>
                <a:latin typeface="微软雅黑" pitchFamily="34" charset="-122"/>
                <a:ea typeface="微软雅黑" pitchFamily="34" charset="-122"/>
              </a:rPr>
              <a:t>| Contents</a:t>
            </a:r>
            <a:endParaRPr lang="en-US" altLang="ko-KR" sz="2800" kern="0" dirty="0">
              <a:solidFill>
                <a:schemeClr val="accent2"/>
              </a:solidFill>
              <a:latin typeface="微软雅黑" pitchFamily="34" charset="-122"/>
              <a:ea typeface="微软雅黑" pitchFamily="34" charset="-122"/>
            </a:endParaRPr>
          </a:p>
        </p:txBody>
      </p:sp>
      <p:sp>
        <p:nvSpPr>
          <p:cNvPr id="17" name="矩形: 圆角 16">
            <a:extLst>
              <a:ext uri="{FF2B5EF4-FFF2-40B4-BE49-F238E27FC236}">
                <a16:creationId xmlns:a16="http://schemas.microsoft.com/office/drawing/2014/main" xmlns="" id="{A121509D-B6BA-4E3F-A8EE-B3EAE8D1E2E9}"/>
              </a:ext>
            </a:extLst>
          </p:cNvPr>
          <p:cNvSpPr/>
          <p:nvPr/>
        </p:nvSpPr>
        <p:spPr>
          <a:xfrm>
            <a:off x="6330044" y="4549058"/>
            <a:ext cx="4314825" cy="573265"/>
          </a:xfrm>
          <a:prstGeom prst="roundRect">
            <a:avLst/>
          </a:prstGeom>
          <a:solidFill>
            <a:schemeClr val="bg1"/>
          </a:solidFill>
        </p:spPr>
        <p:style>
          <a:lnRef idx="2">
            <a:schemeClr val="accent4"/>
          </a:lnRef>
          <a:fillRef idx="1">
            <a:schemeClr val="lt1"/>
          </a:fillRef>
          <a:effectRef idx="0">
            <a:schemeClr val="accent4"/>
          </a:effectRef>
          <a:fontRef idx="minor">
            <a:schemeClr val="dk1"/>
          </a:fontRef>
        </p:style>
        <p:txBody>
          <a:bodyPr rtlCol="0" anchor="ctr"/>
          <a:lstStyle/>
          <a:p>
            <a:pPr marL="216000"/>
            <a:r>
              <a:rPr lang="zh-CN" altLang="en-US" sz="2000" b="1" kern="100"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rPr>
              <a:t>维护劳动权益</a:t>
            </a:r>
            <a:endParaRPr lang="zh-CN" altLang="zh-CN" sz="2000" b="1" kern="100"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3" name="椭圆 32">
            <a:extLst>
              <a:ext uri="{FF2B5EF4-FFF2-40B4-BE49-F238E27FC236}">
                <a16:creationId xmlns:a16="http://schemas.microsoft.com/office/drawing/2014/main" xmlns="" id="{5106B76D-F745-4E5B-B8C4-BDB801B7DE55}"/>
              </a:ext>
            </a:extLst>
          </p:cNvPr>
          <p:cNvSpPr/>
          <p:nvPr/>
        </p:nvSpPr>
        <p:spPr>
          <a:xfrm>
            <a:off x="5944340" y="4520798"/>
            <a:ext cx="663125" cy="663125"/>
          </a:xfrm>
          <a:prstGeom prst="ellipse">
            <a:avLst/>
          </a:prstGeom>
          <a:solidFill>
            <a:schemeClr val="bg1"/>
          </a:solidFill>
          <a:ln w="19050">
            <a:solidFill>
              <a:srgbClr val="E93E3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solidFill>
                  <a:schemeClr val="tx1"/>
                </a:solidFill>
                <a:latin typeface="Arial" panose="020B0604020202020204" pitchFamily="34" charset="0"/>
                <a:cs typeface="Arial" panose="020B0604020202020204" pitchFamily="34" charset="0"/>
              </a:rPr>
              <a:t>03</a:t>
            </a:r>
            <a:endParaRPr lang="zh-CN" altLang="en-US" sz="1800" b="1" dirty="0">
              <a:solidFill>
                <a:schemeClr val="tx1"/>
              </a:solidFill>
              <a:latin typeface="Arial" panose="020B0604020202020204" pitchFamily="34" charset="0"/>
              <a:cs typeface="Arial" panose="020B0604020202020204" pitchFamily="34" charset="0"/>
            </a:endParaRPr>
          </a:p>
        </p:txBody>
      </p:sp>
      <p:pic>
        <p:nvPicPr>
          <p:cNvPr id="21" name="图片 20" descr="卡通人物&#10;&#10;描述已自动生成">
            <a:extLst>
              <a:ext uri="{FF2B5EF4-FFF2-40B4-BE49-F238E27FC236}">
                <a16:creationId xmlns:a16="http://schemas.microsoft.com/office/drawing/2014/main" xmlns="" id="{A3571D2D-AF85-4E82-8D1F-02921C6C0A9E}"/>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13837" r="14748" b="30974"/>
          <a:stretch/>
        </p:blipFill>
        <p:spPr>
          <a:xfrm>
            <a:off x="1534549" y="1347514"/>
            <a:ext cx="3312369" cy="3201544"/>
          </a:xfrm>
          <a:prstGeom prst="rect">
            <a:avLst/>
          </a:prstGeom>
        </p:spPr>
      </p:pic>
    </p:spTree>
    <p:extLst>
      <p:ext uri="{BB962C8B-B14F-4D97-AF65-F5344CB8AC3E}">
        <p14:creationId xmlns:p14="http://schemas.microsoft.com/office/powerpoint/2010/main" val="3906763805"/>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421911" y="2297388"/>
            <a:ext cx="4619467" cy="2487769"/>
            <a:chOff x="3288722" y="3495105"/>
            <a:chExt cx="5645596" cy="3040380"/>
          </a:xfrm>
        </p:grpSpPr>
        <p:grpSp>
          <p:nvGrpSpPr>
            <p:cNvPr id="5" name="组合 4">
              <a:extLst>
                <a:ext uri="{FF2B5EF4-FFF2-40B4-BE49-F238E27FC236}">
                  <a16:creationId xmlns:a16="http://schemas.microsoft.com/office/drawing/2014/main" xmlns="" id="{F37B8304-26D0-4DC5-80D1-8398EEFD8D4F}"/>
                </a:ext>
              </a:extLst>
            </p:cNvPr>
            <p:cNvGrpSpPr/>
            <p:nvPr/>
          </p:nvGrpSpPr>
          <p:grpSpPr>
            <a:xfrm>
              <a:off x="5829682" y="3495105"/>
              <a:ext cx="3104636" cy="3040380"/>
              <a:chOff x="5800090" y="1739900"/>
              <a:chExt cx="3449595" cy="3378200"/>
            </a:xfrm>
          </p:grpSpPr>
          <p:sp>
            <p:nvSpPr>
              <p:cNvPr id="7" name="íṩľíḍè-Freeform 2">
                <a:extLst>
                  <a:ext uri="{FF2B5EF4-FFF2-40B4-BE49-F238E27FC236}">
                    <a16:creationId xmlns:a16="http://schemas.microsoft.com/office/drawing/2014/main" xmlns="" id="{648DE124-607D-40E3-83B4-979CEF1E8046}"/>
                  </a:ext>
                </a:extLst>
              </p:cNvPr>
              <p:cNvSpPr/>
              <p:nvPr/>
            </p:nvSpPr>
            <p:spPr>
              <a:xfrm>
                <a:off x="5800090" y="1739900"/>
                <a:ext cx="3119522" cy="3378200"/>
              </a:xfrm>
              <a:custGeom>
                <a:avLst/>
                <a:gdLst>
                  <a:gd name="connsiteX0" fmla="*/ 1689100 w 3119522"/>
                  <a:gd name="connsiteY0" fmla="*/ 0 h 3378200"/>
                  <a:gd name="connsiteX1" fmla="*/ 3089728 w 3119522"/>
                  <a:gd name="connsiteY1" fmla="*/ 744708 h 3378200"/>
                  <a:gd name="connsiteX2" fmla="*/ 3119522 w 3119522"/>
                  <a:gd name="connsiteY2" fmla="*/ 793750 h 3378200"/>
                  <a:gd name="connsiteX3" fmla="*/ 2303088 w 3119522"/>
                  <a:gd name="connsiteY3" fmla="*/ 793750 h 3378200"/>
                  <a:gd name="connsiteX4" fmla="*/ 2296249 w 3119522"/>
                  <a:gd name="connsiteY4" fmla="*/ 788636 h 3378200"/>
                  <a:gd name="connsiteX5" fmla="*/ 1689100 w 3119522"/>
                  <a:gd name="connsiteY5" fmla="*/ 603178 h 3378200"/>
                  <a:gd name="connsiteX6" fmla="*/ 603178 w 3119522"/>
                  <a:gd name="connsiteY6" fmla="*/ 1689100 h 3378200"/>
                  <a:gd name="connsiteX7" fmla="*/ 1689100 w 3119522"/>
                  <a:gd name="connsiteY7" fmla="*/ 2775022 h 3378200"/>
                  <a:gd name="connsiteX8" fmla="*/ 2296249 w 3119522"/>
                  <a:gd name="connsiteY8" fmla="*/ 2589564 h 3378200"/>
                  <a:gd name="connsiteX9" fmla="*/ 2303088 w 3119522"/>
                  <a:gd name="connsiteY9" fmla="*/ 2584450 h 3378200"/>
                  <a:gd name="connsiteX10" fmla="*/ 3119522 w 3119522"/>
                  <a:gd name="connsiteY10" fmla="*/ 2584450 h 3378200"/>
                  <a:gd name="connsiteX11" fmla="*/ 3089728 w 3119522"/>
                  <a:gd name="connsiteY11" fmla="*/ 2633492 h 3378200"/>
                  <a:gd name="connsiteX12" fmla="*/ 1689100 w 3119522"/>
                  <a:gd name="connsiteY12" fmla="*/ 3378200 h 3378200"/>
                  <a:gd name="connsiteX13" fmla="*/ 0 w 3119522"/>
                  <a:gd name="connsiteY13" fmla="*/ 1689100 h 3378200"/>
                  <a:gd name="connsiteX14" fmla="*/ 1689100 w 3119522"/>
                  <a:gd name="connsiteY14" fmla="*/ 0 h 3378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119522" h="3378200">
                    <a:moveTo>
                      <a:pt x="1689100" y="0"/>
                    </a:moveTo>
                    <a:cubicBezTo>
                      <a:pt x="2272140" y="0"/>
                      <a:pt x="2786185" y="295405"/>
                      <a:pt x="3089728" y="744708"/>
                    </a:cubicBezTo>
                    <a:lnTo>
                      <a:pt x="3119522" y="793750"/>
                    </a:lnTo>
                    <a:lnTo>
                      <a:pt x="2303088" y="793750"/>
                    </a:lnTo>
                    <a:lnTo>
                      <a:pt x="2296249" y="788636"/>
                    </a:lnTo>
                    <a:cubicBezTo>
                      <a:pt x="2122935" y="671548"/>
                      <a:pt x="1914002" y="603178"/>
                      <a:pt x="1689100" y="603178"/>
                    </a:cubicBezTo>
                    <a:cubicBezTo>
                      <a:pt x="1089362" y="603178"/>
                      <a:pt x="603178" y="1089362"/>
                      <a:pt x="603178" y="1689100"/>
                    </a:cubicBezTo>
                    <a:cubicBezTo>
                      <a:pt x="603178" y="2288838"/>
                      <a:pt x="1089362" y="2775022"/>
                      <a:pt x="1689100" y="2775022"/>
                    </a:cubicBezTo>
                    <a:cubicBezTo>
                      <a:pt x="1914002" y="2775022"/>
                      <a:pt x="2122935" y="2706653"/>
                      <a:pt x="2296249" y="2589564"/>
                    </a:cubicBezTo>
                    <a:lnTo>
                      <a:pt x="2303088" y="2584450"/>
                    </a:lnTo>
                    <a:lnTo>
                      <a:pt x="3119522" y="2584450"/>
                    </a:lnTo>
                    <a:lnTo>
                      <a:pt x="3089728" y="2633492"/>
                    </a:lnTo>
                    <a:cubicBezTo>
                      <a:pt x="2786185" y="3082796"/>
                      <a:pt x="2272140" y="3378200"/>
                      <a:pt x="1689100" y="3378200"/>
                    </a:cubicBezTo>
                    <a:cubicBezTo>
                      <a:pt x="756236" y="3378200"/>
                      <a:pt x="0" y="2621964"/>
                      <a:pt x="0" y="1689100"/>
                    </a:cubicBezTo>
                    <a:cubicBezTo>
                      <a:pt x="0" y="756236"/>
                      <a:pt x="756236" y="0"/>
                      <a:pt x="1689100" y="0"/>
                    </a:cubicBezTo>
                    <a:close/>
                  </a:path>
                </a:pathLst>
              </a:custGeom>
              <a:solidFill>
                <a:srgbClr val="E93E34"/>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000"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8" name="íṩľíḍè-Freeform 5">
                <a:extLst>
                  <a:ext uri="{FF2B5EF4-FFF2-40B4-BE49-F238E27FC236}">
                    <a16:creationId xmlns:a16="http://schemas.microsoft.com/office/drawing/2014/main" xmlns="" id="{7C7E88C9-2B44-41EB-8841-2D46BD25CCED}"/>
                  </a:ext>
                </a:extLst>
              </p:cNvPr>
              <p:cNvSpPr>
                <a:spLocks/>
              </p:cNvSpPr>
              <p:nvPr/>
            </p:nvSpPr>
            <p:spPr bwMode="auto">
              <a:xfrm>
                <a:off x="7051699" y="2582118"/>
                <a:ext cx="969321" cy="1052330"/>
              </a:xfrm>
              <a:custGeom>
                <a:avLst/>
                <a:gdLst>
                  <a:gd name="connsiteX0" fmla="*/ 179388 w 268288"/>
                  <a:gd name="connsiteY0" fmla="*/ 166688 h 338138"/>
                  <a:gd name="connsiteX1" fmla="*/ 203200 w 268288"/>
                  <a:gd name="connsiteY1" fmla="*/ 190443 h 338138"/>
                  <a:gd name="connsiteX2" fmla="*/ 203200 w 268288"/>
                  <a:gd name="connsiteY2" fmla="*/ 252471 h 338138"/>
                  <a:gd name="connsiteX3" fmla="*/ 179388 w 268288"/>
                  <a:gd name="connsiteY3" fmla="*/ 276226 h 338138"/>
                  <a:gd name="connsiteX4" fmla="*/ 155575 w 268288"/>
                  <a:gd name="connsiteY4" fmla="*/ 252471 h 338138"/>
                  <a:gd name="connsiteX5" fmla="*/ 155575 w 268288"/>
                  <a:gd name="connsiteY5" fmla="*/ 190443 h 338138"/>
                  <a:gd name="connsiteX6" fmla="*/ 179388 w 268288"/>
                  <a:gd name="connsiteY6" fmla="*/ 166688 h 338138"/>
                  <a:gd name="connsiteX7" fmla="*/ 179388 w 268288"/>
                  <a:gd name="connsiteY7" fmla="*/ 150813 h 338138"/>
                  <a:gd name="connsiteX8" fmla="*/ 139700 w 268288"/>
                  <a:gd name="connsiteY8" fmla="*/ 190427 h 338138"/>
                  <a:gd name="connsiteX9" fmla="*/ 139700 w 268288"/>
                  <a:gd name="connsiteY9" fmla="*/ 252488 h 338138"/>
                  <a:gd name="connsiteX10" fmla="*/ 179388 w 268288"/>
                  <a:gd name="connsiteY10" fmla="*/ 292101 h 338138"/>
                  <a:gd name="connsiteX11" fmla="*/ 219075 w 268288"/>
                  <a:gd name="connsiteY11" fmla="*/ 252488 h 338138"/>
                  <a:gd name="connsiteX12" fmla="*/ 219075 w 268288"/>
                  <a:gd name="connsiteY12" fmla="*/ 190427 h 338138"/>
                  <a:gd name="connsiteX13" fmla="*/ 179388 w 268288"/>
                  <a:gd name="connsiteY13" fmla="*/ 150813 h 338138"/>
                  <a:gd name="connsiteX14" fmla="*/ 57120 w 268288"/>
                  <a:gd name="connsiteY14" fmla="*/ 150813 h 338138"/>
                  <a:gd name="connsiteX15" fmla="*/ 49212 w 268288"/>
                  <a:gd name="connsiteY15" fmla="*/ 158705 h 338138"/>
                  <a:gd name="connsiteX16" fmla="*/ 57120 w 268288"/>
                  <a:gd name="connsiteY16" fmla="*/ 166597 h 338138"/>
                  <a:gd name="connsiteX17" fmla="*/ 80842 w 268288"/>
                  <a:gd name="connsiteY17" fmla="*/ 166597 h 338138"/>
                  <a:gd name="connsiteX18" fmla="*/ 103247 w 268288"/>
                  <a:gd name="connsiteY18" fmla="*/ 188959 h 338138"/>
                  <a:gd name="connsiteX19" fmla="*/ 103247 w 268288"/>
                  <a:gd name="connsiteY19" fmla="*/ 190274 h 338138"/>
                  <a:gd name="connsiteX20" fmla="*/ 80842 w 268288"/>
                  <a:gd name="connsiteY20" fmla="*/ 212635 h 338138"/>
                  <a:gd name="connsiteX21" fmla="*/ 57120 w 268288"/>
                  <a:gd name="connsiteY21" fmla="*/ 212635 h 338138"/>
                  <a:gd name="connsiteX22" fmla="*/ 49212 w 268288"/>
                  <a:gd name="connsiteY22" fmla="*/ 220527 h 338138"/>
                  <a:gd name="connsiteX23" fmla="*/ 57120 w 268288"/>
                  <a:gd name="connsiteY23" fmla="*/ 228419 h 338138"/>
                  <a:gd name="connsiteX24" fmla="*/ 80842 w 268288"/>
                  <a:gd name="connsiteY24" fmla="*/ 228419 h 338138"/>
                  <a:gd name="connsiteX25" fmla="*/ 103247 w 268288"/>
                  <a:gd name="connsiteY25" fmla="*/ 250781 h 338138"/>
                  <a:gd name="connsiteX26" fmla="*/ 80842 w 268288"/>
                  <a:gd name="connsiteY26" fmla="*/ 273142 h 338138"/>
                  <a:gd name="connsiteX27" fmla="*/ 57120 w 268288"/>
                  <a:gd name="connsiteY27" fmla="*/ 273142 h 338138"/>
                  <a:gd name="connsiteX28" fmla="*/ 49212 w 268288"/>
                  <a:gd name="connsiteY28" fmla="*/ 281034 h 338138"/>
                  <a:gd name="connsiteX29" fmla="*/ 57120 w 268288"/>
                  <a:gd name="connsiteY29" fmla="*/ 288926 h 338138"/>
                  <a:gd name="connsiteX30" fmla="*/ 80842 w 268288"/>
                  <a:gd name="connsiteY30" fmla="*/ 288926 h 338138"/>
                  <a:gd name="connsiteX31" fmla="*/ 119062 w 268288"/>
                  <a:gd name="connsiteY31" fmla="*/ 250781 h 338138"/>
                  <a:gd name="connsiteX32" fmla="*/ 103247 w 268288"/>
                  <a:gd name="connsiteY32" fmla="*/ 220527 h 338138"/>
                  <a:gd name="connsiteX33" fmla="*/ 119062 w 268288"/>
                  <a:gd name="connsiteY33" fmla="*/ 190274 h 338138"/>
                  <a:gd name="connsiteX34" fmla="*/ 119062 w 268288"/>
                  <a:gd name="connsiteY34" fmla="*/ 188959 h 338138"/>
                  <a:gd name="connsiteX35" fmla="*/ 80842 w 268288"/>
                  <a:gd name="connsiteY35" fmla="*/ 150813 h 338138"/>
                  <a:gd name="connsiteX36" fmla="*/ 57120 w 268288"/>
                  <a:gd name="connsiteY36" fmla="*/ 150813 h 338138"/>
                  <a:gd name="connsiteX37" fmla="*/ 46099 w 268288"/>
                  <a:gd name="connsiteY37" fmla="*/ 47625 h 338138"/>
                  <a:gd name="connsiteX38" fmla="*/ 15875 w 268288"/>
                  <a:gd name="connsiteY38" fmla="*/ 79629 h 338138"/>
                  <a:gd name="connsiteX39" fmla="*/ 15875 w 268288"/>
                  <a:gd name="connsiteY39" fmla="*/ 114300 h 338138"/>
                  <a:gd name="connsiteX40" fmla="*/ 252413 w 268288"/>
                  <a:gd name="connsiteY40" fmla="*/ 114300 h 338138"/>
                  <a:gd name="connsiteX41" fmla="*/ 252413 w 268288"/>
                  <a:gd name="connsiteY41" fmla="*/ 79629 h 338138"/>
                  <a:gd name="connsiteX42" fmla="*/ 222189 w 268288"/>
                  <a:gd name="connsiteY42" fmla="*/ 47625 h 338138"/>
                  <a:gd name="connsiteX43" fmla="*/ 210362 w 268288"/>
                  <a:gd name="connsiteY43" fmla="*/ 47625 h 338138"/>
                  <a:gd name="connsiteX44" fmla="*/ 210362 w 268288"/>
                  <a:gd name="connsiteY44" fmla="*/ 71628 h 338138"/>
                  <a:gd name="connsiteX45" fmla="*/ 202477 w 268288"/>
                  <a:gd name="connsiteY45" fmla="*/ 79629 h 338138"/>
                  <a:gd name="connsiteX46" fmla="*/ 194593 w 268288"/>
                  <a:gd name="connsiteY46" fmla="*/ 71628 h 338138"/>
                  <a:gd name="connsiteX47" fmla="*/ 194593 w 268288"/>
                  <a:gd name="connsiteY47" fmla="*/ 47625 h 338138"/>
                  <a:gd name="connsiteX48" fmla="*/ 73696 w 268288"/>
                  <a:gd name="connsiteY48" fmla="*/ 47625 h 338138"/>
                  <a:gd name="connsiteX49" fmla="*/ 73696 w 268288"/>
                  <a:gd name="connsiteY49" fmla="*/ 71628 h 338138"/>
                  <a:gd name="connsiteX50" fmla="*/ 65811 w 268288"/>
                  <a:gd name="connsiteY50" fmla="*/ 79629 h 338138"/>
                  <a:gd name="connsiteX51" fmla="*/ 57926 w 268288"/>
                  <a:gd name="connsiteY51" fmla="*/ 71628 h 338138"/>
                  <a:gd name="connsiteX52" fmla="*/ 57926 w 268288"/>
                  <a:gd name="connsiteY52" fmla="*/ 47625 h 338138"/>
                  <a:gd name="connsiteX53" fmla="*/ 46099 w 268288"/>
                  <a:gd name="connsiteY53" fmla="*/ 47625 h 338138"/>
                  <a:gd name="connsiteX54" fmla="*/ 65757 w 268288"/>
                  <a:gd name="connsiteY54" fmla="*/ 0 h 338138"/>
                  <a:gd name="connsiteX55" fmla="*/ 73648 w 268288"/>
                  <a:gd name="connsiteY55" fmla="*/ 7925 h 338138"/>
                  <a:gd name="connsiteX56" fmla="*/ 73648 w 268288"/>
                  <a:gd name="connsiteY56" fmla="*/ 31700 h 338138"/>
                  <a:gd name="connsiteX57" fmla="*/ 194640 w 268288"/>
                  <a:gd name="connsiteY57" fmla="*/ 31700 h 338138"/>
                  <a:gd name="connsiteX58" fmla="*/ 194640 w 268288"/>
                  <a:gd name="connsiteY58" fmla="*/ 7925 h 338138"/>
                  <a:gd name="connsiteX59" fmla="*/ 202531 w 268288"/>
                  <a:gd name="connsiteY59" fmla="*/ 0 h 338138"/>
                  <a:gd name="connsiteX60" fmla="*/ 210422 w 268288"/>
                  <a:gd name="connsiteY60" fmla="*/ 7925 h 338138"/>
                  <a:gd name="connsiteX61" fmla="*/ 210422 w 268288"/>
                  <a:gd name="connsiteY61" fmla="*/ 31700 h 338138"/>
                  <a:gd name="connsiteX62" fmla="*/ 222258 w 268288"/>
                  <a:gd name="connsiteY62" fmla="*/ 31700 h 338138"/>
                  <a:gd name="connsiteX63" fmla="*/ 268288 w 268288"/>
                  <a:gd name="connsiteY63" fmla="*/ 79251 h 338138"/>
                  <a:gd name="connsiteX64" fmla="*/ 268288 w 268288"/>
                  <a:gd name="connsiteY64" fmla="*/ 290587 h 338138"/>
                  <a:gd name="connsiteX65" fmla="*/ 222258 w 268288"/>
                  <a:gd name="connsiteY65" fmla="*/ 338138 h 338138"/>
                  <a:gd name="connsiteX66" fmla="*/ 46030 w 268288"/>
                  <a:gd name="connsiteY66" fmla="*/ 338138 h 338138"/>
                  <a:gd name="connsiteX67" fmla="*/ 0 w 268288"/>
                  <a:gd name="connsiteY67" fmla="*/ 290587 h 338138"/>
                  <a:gd name="connsiteX68" fmla="*/ 0 w 268288"/>
                  <a:gd name="connsiteY68" fmla="*/ 79251 h 338138"/>
                  <a:gd name="connsiteX69" fmla="*/ 46030 w 268288"/>
                  <a:gd name="connsiteY69" fmla="*/ 31700 h 338138"/>
                  <a:gd name="connsiteX70" fmla="*/ 57866 w 268288"/>
                  <a:gd name="connsiteY70" fmla="*/ 31700 h 338138"/>
                  <a:gd name="connsiteX71" fmla="*/ 57866 w 268288"/>
                  <a:gd name="connsiteY71" fmla="*/ 7925 h 338138"/>
                  <a:gd name="connsiteX72" fmla="*/ 65757 w 268288"/>
                  <a:gd name="connsiteY72"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Lst>
                <a:rect l="l" t="t" r="r" b="b"/>
                <a:pathLst>
                  <a:path w="268288" h="338138">
                    <a:moveTo>
                      <a:pt x="179388" y="166688"/>
                    </a:moveTo>
                    <a:cubicBezTo>
                      <a:pt x="192617" y="166688"/>
                      <a:pt x="203200" y="177246"/>
                      <a:pt x="203200" y="190443"/>
                    </a:cubicBezTo>
                    <a:cubicBezTo>
                      <a:pt x="203200" y="252471"/>
                      <a:pt x="203200" y="252471"/>
                      <a:pt x="203200" y="252471"/>
                    </a:cubicBezTo>
                    <a:cubicBezTo>
                      <a:pt x="203200" y="265668"/>
                      <a:pt x="192617" y="276226"/>
                      <a:pt x="179388" y="276226"/>
                    </a:cubicBezTo>
                    <a:cubicBezTo>
                      <a:pt x="166158" y="276226"/>
                      <a:pt x="155575" y="265668"/>
                      <a:pt x="155575" y="252471"/>
                    </a:cubicBezTo>
                    <a:cubicBezTo>
                      <a:pt x="155575" y="190443"/>
                      <a:pt x="155575" y="190443"/>
                      <a:pt x="155575" y="190443"/>
                    </a:cubicBezTo>
                    <a:cubicBezTo>
                      <a:pt x="155575" y="177246"/>
                      <a:pt x="166158" y="166688"/>
                      <a:pt x="179388" y="166688"/>
                    </a:cubicBezTo>
                    <a:close/>
                    <a:moveTo>
                      <a:pt x="179388" y="150813"/>
                    </a:moveTo>
                    <a:cubicBezTo>
                      <a:pt x="158221" y="150813"/>
                      <a:pt x="139700" y="169299"/>
                      <a:pt x="139700" y="190427"/>
                    </a:cubicBezTo>
                    <a:cubicBezTo>
                      <a:pt x="139700" y="252488"/>
                      <a:pt x="139700" y="252488"/>
                      <a:pt x="139700" y="252488"/>
                    </a:cubicBezTo>
                    <a:cubicBezTo>
                      <a:pt x="139700" y="273615"/>
                      <a:pt x="158221" y="292101"/>
                      <a:pt x="179388" y="292101"/>
                    </a:cubicBezTo>
                    <a:cubicBezTo>
                      <a:pt x="201877" y="292101"/>
                      <a:pt x="219075" y="273615"/>
                      <a:pt x="219075" y="252488"/>
                    </a:cubicBezTo>
                    <a:lnTo>
                      <a:pt x="219075" y="190427"/>
                    </a:lnTo>
                    <a:cubicBezTo>
                      <a:pt x="219075" y="169299"/>
                      <a:pt x="201877" y="150813"/>
                      <a:pt x="179388" y="150813"/>
                    </a:cubicBezTo>
                    <a:close/>
                    <a:moveTo>
                      <a:pt x="57120" y="150813"/>
                    </a:moveTo>
                    <a:cubicBezTo>
                      <a:pt x="51848" y="150813"/>
                      <a:pt x="49212" y="154759"/>
                      <a:pt x="49212" y="158705"/>
                    </a:cubicBezTo>
                    <a:cubicBezTo>
                      <a:pt x="49212" y="163967"/>
                      <a:pt x="51848" y="166597"/>
                      <a:pt x="57120" y="166597"/>
                    </a:cubicBezTo>
                    <a:cubicBezTo>
                      <a:pt x="80842" y="166597"/>
                      <a:pt x="80842" y="166597"/>
                      <a:pt x="80842" y="166597"/>
                    </a:cubicBezTo>
                    <a:cubicBezTo>
                      <a:pt x="92704" y="166597"/>
                      <a:pt x="103247" y="177120"/>
                      <a:pt x="103247" y="188959"/>
                    </a:cubicBezTo>
                    <a:cubicBezTo>
                      <a:pt x="103247" y="190274"/>
                      <a:pt x="103247" y="190274"/>
                      <a:pt x="103247" y="190274"/>
                    </a:cubicBezTo>
                    <a:cubicBezTo>
                      <a:pt x="103247" y="202112"/>
                      <a:pt x="92704" y="212635"/>
                      <a:pt x="80842" y="212635"/>
                    </a:cubicBezTo>
                    <a:cubicBezTo>
                      <a:pt x="57120" y="212635"/>
                      <a:pt x="57120" y="212635"/>
                      <a:pt x="57120" y="212635"/>
                    </a:cubicBezTo>
                    <a:cubicBezTo>
                      <a:pt x="51848" y="212635"/>
                      <a:pt x="49212" y="215266"/>
                      <a:pt x="49212" y="220527"/>
                    </a:cubicBezTo>
                    <a:cubicBezTo>
                      <a:pt x="49212" y="224473"/>
                      <a:pt x="51848" y="228419"/>
                      <a:pt x="57120" y="228419"/>
                    </a:cubicBezTo>
                    <a:cubicBezTo>
                      <a:pt x="80842" y="228419"/>
                      <a:pt x="80842" y="228419"/>
                      <a:pt x="80842" y="228419"/>
                    </a:cubicBezTo>
                    <a:cubicBezTo>
                      <a:pt x="92704" y="228419"/>
                      <a:pt x="103247" y="237627"/>
                      <a:pt x="103247" y="250781"/>
                    </a:cubicBezTo>
                    <a:cubicBezTo>
                      <a:pt x="103247" y="263934"/>
                      <a:pt x="92704" y="273142"/>
                      <a:pt x="80842" y="273142"/>
                    </a:cubicBezTo>
                    <a:cubicBezTo>
                      <a:pt x="57120" y="273142"/>
                      <a:pt x="57120" y="273142"/>
                      <a:pt x="57120" y="273142"/>
                    </a:cubicBezTo>
                    <a:cubicBezTo>
                      <a:pt x="51848" y="273142"/>
                      <a:pt x="49212" y="277088"/>
                      <a:pt x="49212" y="281034"/>
                    </a:cubicBezTo>
                    <a:cubicBezTo>
                      <a:pt x="49212" y="284980"/>
                      <a:pt x="51848" y="288926"/>
                      <a:pt x="57120" y="288926"/>
                    </a:cubicBezTo>
                    <a:cubicBezTo>
                      <a:pt x="80842" y="288926"/>
                      <a:pt x="80842" y="288926"/>
                      <a:pt x="80842" y="288926"/>
                    </a:cubicBezTo>
                    <a:cubicBezTo>
                      <a:pt x="101929" y="288926"/>
                      <a:pt x="119062" y="271826"/>
                      <a:pt x="119062" y="250781"/>
                    </a:cubicBezTo>
                    <a:cubicBezTo>
                      <a:pt x="119062" y="237627"/>
                      <a:pt x="112473" y="227104"/>
                      <a:pt x="103247" y="220527"/>
                    </a:cubicBezTo>
                    <a:cubicBezTo>
                      <a:pt x="112473" y="212635"/>
                      <a:pt x="119062" y="202112"/>
                      <a:pt x="119062" y="190274"/>
                    </a:cubicBezTo>
                    <a:lnTo>
                      <a:pt x="119062" y="188959"/>
                    </a:lnTo>
                    <a:cubicBezTo>
                      <a:pt x="119062" y="167913"/>
                      <a:pt x="101929" y="150813"/>
                      <a:pt x="80842" y="150813"/>
                    </a:cubicBezTo>
                    <a:cubicBezTo>
                      <a:pt x="57120" y="150813"/>
                      <a:pt x="57120" y="150813"/>
                      <a:pt x="57120" y="150813"/>
                    </a:cubicBezTo>
                    <a:close/>
                    <a:moveTo>
                      <a:pt x="46099" y="47625"/>
                    </a:moveTo>
                    <a:cubicBezTo>
                      <a:pt x="29016" y="47625"/>
                      <a:pt x="15875" y="62294"/>
                      <a:pt x="15875" y="79629"/>
                    </a:cubicBezTo>
                    <a:cubicBezTo>
                      <a:pt x="15875" y="114300"/>
                      <a:pt x="15875" y="114300"/>
                      <a:pt x="15875" y="114300"/>
                    </a:cubicBezTo>
                    <a:cubicBezTo>
                      <a:pt x="252413" y="114300"/>
                      <a:pt x="252413" y="114300"/>
                      <a:pt x="252413" y="114300"/>
                    </a:cubicBezTo>
                    <a:lnTo>
                      <a:pt x="252413" y="79629"/>
                    </a:lnTo>
                    <a:cubicBezTo>
                      <a:pt x="252413" y="62294"/>
                      <a:pt x="239272" y="47625"/>
                      <a:pt x="222189" y="47625"/>
                    </a:cubicBezTo>
                    <a:cubicBezTo>
                      <a:pt x="210362" y="47625"/>
                      <a:pt x="210362" y="47625"/>
                      <a:pt x="210362" y="47625"/>
                    </a:cubicBezTo>
                    <a:cubicBezTo>
                      <a:pt x="210362" y="71628"/>
                      <a:pt x="210362" y="71628"/>
                      <a:pt x="210362" y="71628"/>
                    </a:cubicBezTo>
                    <a:cubicBezTo>
                      <a:pt x="210362" y="75629"/>
                      <a:pt x="206420" y="79629"/>
                      <a:pt x="202477" y="79629"/>
                    </a:cubicBezTo>
                    <a:cubicBezTo>
                      <a:pt x="197221" y="79629"/>
                      <a:pt x="194593" y="75629"/>
                      <a:pt x="194593" y="71628"/>
                    </a:cubicBezTo>
                    <a:cubicBezTo>
                      <a:pt x="194593" y="47625"/>
                      <a:pt x="194593" y="47625"/>
                      <a:pt x="194593" y="47625"/>
                    </a:cubicBezTo>
                    <a:cubicBezTo>
                      <a:pt x="73696" y="47625"/>
                      <a:pt x="73696" y="47625"/>
                      <a:pt x="73696" y="47625"/>
                    </a:cubicBezTo>
                    <a:cubicBezTo>
                      <a:pt x="73696" y="71628"/>
                      <a:pt x="73696" y="71628"/>
                      <a:pt x="73696" y="71628"/>
                    </a:cubicBezTo>
                    <a:cubicBezTo>
                      <a:pt x="73696" y="75629"/>
                      <a:pt x="71067" y="79629"/>
                      <a:pt x="65811" y="79629"/>
                    </a:cubicBezTo>
                    <a:cubicBezTo>
                      <a:pt x="61869" y="79629"/>
                      <a:pt x="57926" y="75629"/>
                      <a:pt x="57926" y="71628"/>
                    </a:cubicBezTo>
                    <a:cubicBezTo>
                      <a:pt x="57926" y="47625"/>
                      <a:pt x="57926" y="47625"/>
                      <a:pt x="57926" y="47625"/>
                    </a:cubicBezTo>
                    <a:cubicBezTo>
                      <a:pt x="46099" y="47625"/>
                      <a:pt x="46099" y="47625"/>
                      <a:pt x="46099" y="47625"/>
                    </a:cubicBezTo>
                    <a:close/>
                    <a:moveTo>
                      <a:pt x="65757" y="0"/>
                    </a:moveTo>
                    <a:cubicBezTo>
                      <a:pt x="71018" y="0"/>
                      <a:pt x="73648" y="3962"/>
                      <a:pt x="73648" y="7925"/>
                    </a:cubicBezTo>
                    <a:cubicBezTo>
                      <a:pt x="73648" y="31700"/>
                      <a:pt x="73648" y="31700"/>
                      <a:pt x="73648" y="31700"/>
                    </a:cubicBezTo>
                    <a:cubicBezTo>
                      <a:pt x="194640" y="31700"/>
                      <a:pt x="194640" y="31700"/>
                      <a:pt x="194640" y="31700"/>
                    </a:cubicBezTo>
                    <a:cubicBezTo>
                      <a:pt x="194640" y="7925"/>
                      <a:pt x="194640" y="7925"/>
                      <a:pt x="194640" y="7925"/>
                    </a:cubicBezTo>
                    <a:cubicBezTo>
                      <a:pt x="194640" y="3962"/>
                      <a:pt x="197271" y="0"/>
                      <a:pt x="202531" y="0"/>
                    </a:cubicBezTo>
                    <a:cubicBezTo>
                      <a:pt x="206477" y="0"/>
                      <a:pt x="210422" y="3962"/>
                      <a:pt x="210422" y="7925"/>
                    </a:cubicBezTo>
                    <a:cubicBezTo>
                      <a:pt x="210422" y="31700"/>
                      <a:pt x="210422" y="31700"/>
                      <a:pt x="210422" y="31700"/>
                    </a:cubicBezTo>
                    <a:cubicBezTo>
                      <a:pt x="222258" y="31700"/>
                      <a:pt x="222258" y="31700"/>
                      <a:pt x="222258" y="31700"/>
                    </a:cubicBezTo>
                    <a:cubicBezTo>
                      <a:pt x="247246" y="31700"/>
                      <a:pt x="268288" y="52834"/>
                      <a:pt x="268288" y="79251"/>
                    </a:cubicBezTo>
                    <a:cubicBezTo>
                      <a:pt x="268288" y="290587"/>
                      <a:pt x="268288" y="290587"/>
                      <a:pt x="268288" y="290587"/>
                    </a:cubicBezTo>
                    <a:cubicBezTo>
                      <a:pt x="268288" y="317005"/>
                      <a:pt x="247246" y="338138"/>
                      <a:pt x="222258" y="338138"/>
                    </a:cubicBezTo>
                    <a:cubicBezTo>
                      <a:pt x="46030" y="338138"/>
                      <a:pt x="46030" y="338138"/>
                      <a:pt x="46030" y="338138"/>
                    </a:cubicBezTo>
                    <a:cubicBezTo>
                      <a:pt x="21042" y="338138"/>
                      <a:pt x="0" y="317005"/>
                      <a:pt x="0" y="290587"/>
                    </a:cubicBezTo>
                    <a:cubicBezTo>
                      <a:pt x="0" y="79251"/>
                      <a:pt x="0" y="79251"/>
                      <a:pt x="0" y="79251"/>
                    </a:cubicBezTo>
                    <a:cubicBezTo>
                      <a:pt x="0" y="52834"/>
                      <a:pt x="21042" y="31700"/>
                      <a:pt x="46030" y="31700"/>
                    </a:cubicBezTo>
                    <a:cubicBezTo>
                      <a:pt x="57866" y="31700"/>
                      <a:pt x="57866" y="31700"/>
                      <a:pt x="57866" y="31700"/>
                    </a:cubicBezTo>
                    <a:cubicBezTo>
                      <a:pt x="57866" y="7925"/>
                      <a:pt x="57866" y="7925"/>
                      <a:pt x="57866" y="7925"/>
                    </a:cubicBezTo>
                    <a:cubicBezTo>
                      <a:pt x="57866" y="3962"/>
                      <a:pt x="61812" y="0"/>
                      <a:pt x="65757" y="0"/>
                    </a:cubicBezTo>
                    <a:close/>
                  </a:path>
                </a:pathLst>
              </a:custGeom>
              <a:solidFill>
                <a:srgbClr val="E93E34"/>
              </a:solidFill>
              <a:ln>
                <a:noFill/>
              </a:ln>
            </p:spPr>
            <p:txBody>
              <a:bodyPr anchor="ctr"/>
              <a:lstStyle/>
              <a:p>
                <a:pPr algn="ctr"/>
                <a:endParaRPr sz="2000" dirty="0">
                  <a:latin typeface="微软雅黑" panose="020B0503020204020204" pitchFamily="34" charset="-122"/>
                  <a:ea typeface="微软雅黑" panose="020B0503020204020204" pitchFamily="34" charset="-122"/>
                  <a:cs typeface="+mn-ea"/>
                  <a:sym typeface="+mn-lt"/>
                </a:endParaRPr>
              </a:p>
            </p:txBody>
          </p:sp>
          <p:sp>
            <p:nvSpPr>
              <p:cNvPr id="10" name="íṩľíḍè-Rectangle 7">
                <a:extLst>
                  <a:ext uri="{FF2B5EF4-FFF2-40B4-BE49-F238E27FC236}">
                    <a16:creationId xmlns:a16="http://schemas.microsoft.com/office/drawing/2014/main" xmlns="" id="{7323F4AE-1EB7-497F-ABE6-209097DABB3F}"/>
                  </a:ext>
                </a:extLst>
              </p:cNvPr>
              <p:cNvSpPr/>
              <p:nvPr/>
            </p:nvSpPr>
            <p:spPr>
              <a:xfrm>
                <a:off x="6792356" y="3919556"/>
                <a:ext cx="2457329" cy="246221"/>
              </a:xfrm>
              <a:prstGeom prst="rect">
                <a:avLst/>
              </a:prstGeom>
            </p:spPr>
            <p:txBody>
              <a:bodyPr wrap="none" lIns="64800" tIns="0" rIns="64800" bIns="0">
                <a:noAutofit/>
              </a:bodyPr>
              <a:lstStyle/>
              <a:p>
                <a:pPr defTabSz="822941">
                  <a:defRPr/>
                </a:pPr>
                <a:r>
                  <a:rPr lang="zh-CN" altLang="en-US" sz="1800" b="1" dirty="0">
                    <a:latin typeface="微软雅黑" panose="020B0503020204020204" pitchFamily="34" charset="-122"/>
                    <a:ea typeface="微软雅黑" panose="020B0503020204020204" pitchFamily="34" charset="-122"/>
                    <a:cs typeface="+mn-ea"/>
                    <a:sym typeface="+mn-lt"/>
                  </a:rPr>
                  <a:t>从社会的</a:t>
                </a:r>
                <a:r>
                  <a:rPr lang="zh-CN" altLang="en-US" sz="1800" b="1" dirty="0" smtClean="0">
                    <a:latin typeface="微软雅黑" panose="020B0503020204020204" pitchFamily="34" charset="-122"/>
                    <a:ea typeface="微软雅黑" panose="020B0503020204020204" pitchFamily="34" charset="-122"/>
                    <a:cs typeface="+mn-ea"/>
                    <a:sym typeface="+mn-lt"/>
                  </a:rPr>
                  <a:t>角度</a:t>
                </a:r>
                <a:endParaRPr lang="zh-CN" altLang="en-US" sz="1800" b="1" dirty="0">
                  <a:latin typeface="微软雅黑" panose="020B0503020204020204" pitchFamily="34" charset="-122"/>
                  <a:ea typeface="微软雅黑" panose="020B0503020204020204" pitchFamily="34" charset="-122"/>
                  <a:cs typeface="+mn-ea"/>
                  <a:sym typeface="+mn-lt"/>
                </a:endParaRPr>
              </a:p>
            </p:txBody>
          </p:sp>
        </p:grpSp>
        <p:grpSp>
          <p:nvGrpSpPr>
            <p:cNvPr id="11" name="组合 10">
              <a:extLst>
                <a:ext uri="{FF2B5EF4-FFF2-40B4-BE49-F238E27FC236}">
                  <a16:creationId xmlns:a16="http://schemas.microsoft.com/office/drawing/2014/main" xmlns="" id="{2C6162D2-D3F2-4DDF-A2FE-49BB80CC4F0B}"/>
                </a:ext>
              </a:extLst>
            </p:cNvPr>
            <p:cNvGrpSpPr/>
            <p:nvPr/>
          </p:nvGrpSpPr>
          <p:grpSpPr>
            <a:xfrm>
              <a:off x="3288722" y="3495105"/>
              <a:ext cx="3085029" cy="3040380"/>
              <a:chOff x="2976801" y="1739900"/>
              <a:chExt cx="3427809" cy="3378200"/>
            </a:xfrm>
          </p:grpSpPr>
          <p:sp>
            <p:nvSpPr>
              <p:cNvPr id="12" name="íṩľíḍè-Freeform 3">
                <a:extLst>
                  <a:ext uri="{FF2B5EF4-FFF2-40B4-BE49-F238E27FC236}">
                    <a16:creationId xmlns:a16="http://schemas.microsoft.com/office/drawing/2014/main" xmlns="" id="{09ECCA2A-4BB0-4DB1-9DCF-D83EB9CF8EAB}"/>
                  </a:ext>
                </a:extLst>
              </p:cNvPr>
              <p:cNvSpPr/>
              <p:nvPr/>
            </p:nvSpPr>
            <p:spPr>
              <a:xfrm>
                <a:off x="3285088" y="1739900"/>
                <a:ext cx="3119522" cy="3378200"/>
              </a:xfrm>
              <a:custGeom>
                <a:avLst/>
                <a:gdLst>
                  <a:gd name="connsiteX0" fmla="*/ 1430422 w 3119522"/>
                  <a:gd name="connsiteY0" fmla="*/ 0 h 3378200"/>
                  <a:gd name="connsiteX1" fmla="*/ 3119522 w 3119522"/>
                  <a:gd name="connsiteY1" fmla="*/ 1689100 h 3378200"/>
                  <a:gd name="connsiteX2" fmla="*/ 1430422 w 3119522"/>
                  <a:gd name="connsiteY2" fmla="*/ 3378200 h 3378200"/>
                  <a:gd name="connsiteX3" fmla="*/ 29794 w 3119522"/>
                  <a:gd name="connsiteY3" fmla="*/ 2633492 h 3378200"/>
                  <a:gd name="connsiteX4" fmla="*/ 0 w 3119522"/>
                  <a:gd name="connsiteY4" fmla="*/ 2584450 h 3378200"/>
                  <a:gd name="connsiteX5" fmla="*/ 816434 w 3119522"/>
                  <a:gd name="connsiteY5" fmla="*/ 2584450 h 3378200"/>
                  <a:gd name="connsiteX6" fmla="*/ 823273 w 3119522"/>
                  <a:gd name="connsiteY6" fmla="*/ 2589564 h 3378200"/>
                  <a:gd name="connsiteX7" fmla="*/ 1430422 w 3119522"/>
                  <a:gd name="connsiteY7" fmla="*/ 2775022 h 3378200"/>
                  <a:gd name="connsiteX8" fmla="*/ 2516344 w 3119522"/>
                  <a:gd name="connsiteY8" fmla="*/ 1689100 h 3378200"/>
                  <a:gd name="connsiteX9" fmla="*/ 1430422 w 3119522"/>
                  <a:gd name="connsiteY9" fmla="*/ 603178 h 3378200"/>
                  <a:gd name="connsiteX10" fmla="*/ 823273 w 3119522"/>
                  <a:gd name="connsiteY10" fmla="*/ 788636 h 3378200"/>
                  <a:gd name="connsiteX11" fmla="*/ 816434 w 3119522"/>
                  <a:gd name="connsiteY11" fmla="*/ 793750 h 3378200"/>
                  <a:gd name="connsiteX12" fmla="*/ 0 w 3119522"/>
                  <a:gd name="connsiteY12" fmla="*/ 793750 h 3378200"/>
                  <a:gd name="connsiteX13" fmla="*/ 29794 w 3119522"/>
                  <a:gd name="connsiteY13" fmla="*/ 744708 h 3378200"/>
                  <a:gd name="connsiteX14" fmla="*/ 1430422 w 3119522"/>
                  <a:gd name="connsiteY14" fmla="*/ 0 h 3378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119522" h="3378200">
                    <a:moveTo>
                      <a:pt x="1430422" y="0"/>
                    </a:moveTo>
                    <a:cubicBezTo>
                      <a:pt x="2363286" y="0"/>
                      <a:pt x="3119522" y="756236"/>
                      <a:pt x="3119522" y="1689100"/>
                    </a:cubicBezTo>
                    <a:cubicBezTo>
                      <a:pt x="3119522" y="2621964"/>
                      <a:pt x="2363286" y="3378200"/>
                      <a:pt x="1430422" y="3378200"/>
                    </a:cubicBezTo>
                    <a:cubicBezTo>
                      <a:pt x="847382" y="3378200"/>
                      <a:pt x="333337" y="3082796"/>
                      <a:pt x="29794" y="2633492"/>
                    </a:cubicBezTo>
                    <a:lnTo>
                      <a:pt x="0" y="2584450"/>
                    </a:lnTo>
                    <a:lnTo>
                      <a:pt x="816434" y="2584450"/>
                    </a:lnTo>
                    <a:lnTo>
                      <a:pt x="823273" y="2589564"/>
                    </a:lnTo>
                    <a:cubicBezTo>
                      <a:pt x="996587" y="2706653"/>
                      <a:pt x="1205520" y="2775022"/>
                      <a:pt x="1430422" y="2775022"/>
                    </a:cubicBezTo>
                    <a:cubicBezTo>
                      <a:pt x="2030160" y="2775022"/>
                      <a:pt x="2516344" y="2288838"/>
                      <a:pt x="2516344" y="1689100"/>
                    </a:cubicBezTo>
                    <a:cubicBezTo>
                      <a:pt x="2516344" y="1089362"/>
                      <a:pt x="2030160" y="603178"/>
                      <a:pt x="1430422" y="603178"/>
                    </a:cubicBezTo>
                    <a:cubicBezTo>
                      <a:pt x="1205520" y="603178"/>
                      <a:pt x="996587" y="671547"/>
                      <a:pt x="823273" y="788636"/>
                    </a:cubicBezTo>
                    <a:lnTo>
                      <a:pt x="816434" y="793750"/>
                    </a:lnTo>
                    <a:lnTo>
                      <a:pt x="0" y="793750"/>
                    </a:lnTo>
                    <a:lnTo>
                      <a:pt x="29794" y="744708"/>
                    </a:lnTo>
                    <a:cubicBezTo>
                      <a:pt x="333337" y="295405"/>
                      <a:pt x="847382" y="0"/>
                      <a:pt x="1430422" y="0"/>
                    </a:cubicBezTo>
                    <a:close/>
                  </a:path>
                </a:pathLst>
              </a:custGeom>
              <a:solidFill>
                <a:srgbClr val="E93E34"/>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000"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13" name="íṩľíḍè-Freeform 4">
                <a:extLst>
                  <a:ext uri="{FF2B5EF4-FFF2-40B4-BE49-F238E27FC236}">
                    <a16:creationId xmlns:a16="http://schemas.microsoft.com/office/drawing/2014/main" xmlns="" id="{DDDA2D5D-D5F2-4AA0-89C2-9A2C2D069C62}"/>
                  </a:ext>
                </a:extLst>
              </p:cNvPr>
              <p:cNvSpPr>
                <a:spLocks/>
              </p:cNvSpPr>
              <p:nvPr/>
            </p:nvSpPr>
            <p:spPr bwMode="auto">
              <a:xfrm>
                <a:off x="4180607" y="2582118"/>
                <a:ext cx="1072470" cy="1052330"/>
              </a:xfrm>
              <a:custGeom>
                <a:avLst/>
                <a:gdLst>
                  <a:gd name="connsiteX0" fmla="*/ 44450 w 338138"/>
                  <a:gd name="connsiteY0" fmla="*/ 285750 h 331788"/>
                  <a:gd name="connsiteX1" fmla="*/ 293688 w 338138"/>
                  <a:gd name="connsiteY1" fmla="*/ 285750 h 331788"/>
                  <a:gd name="connsiteX2" fmla="*/ 246464 w 338138"/>
                  <a:gd name="connsiteY2" fmla="*/ 331788 h 331788"/>
                  <a:gd name="connsiteX3" fmla="*/ 91674 w 338138"/>
                  <a:gd name="connsiteY3" fmla="*/ 331788 h 331788"/>
                  <a:gd name="connsiteX4" fmla="*/ 44450 w 338138"/>
                  <a:gd name="connsiteY4" fmla="*/ 285750 h 331788"/>
                  <a:gd name="connsiteX5" fmla="*/ 27738 w 338138"/>
                  <a:gd name="connsiteY5" fmla="*/ 139700 h 331788"/>
                  <a:gd name="connsiteX6" fmla="*/ 79251 w 338138"/>
                  <a:gd name="connsiteY6" fmla="*/ 169963 h 331788"/>
                  <a:gd name="connsiteX7" fmla="*/ 87176 w 338138"/>
                  <a:gd name="connsiteY7" fmla="*/ 169963 h 331788"/>
                  <a:gd name="connsiteX8" fmla="*/ 87176 w 338138"/>
                  <a:gd name="connsiteY8" fmla="*/ 204173 h 331788"/>
                  <a:gd name="connsiteX9" fmla="*/ 99064 w 338138"/>
                  <a:gd name="connsiteY9" fmla="*/ 216014 h 331788"/>
                  <a:gd name="connsiteX10" fmla="*/ 110951 w 338138"/>
                  <a:gd name="connsiteY10" fmla="*/ 204173 h 331788"/>
                  <a:gd name="connsiteX11" fmla="*/ 110951 w 338138"/>
                  <a:gd name="connsiteY11" fmla="*/ 169963 h 331788"/>
                  <a:gd name="connsiteX12" fmla="*/ 227187 w 338138"/>
                  <a:gd name="connsiteY12" fmla="*/ 169963 h 331788"/>
                  <a:gd name="connsiteX13" fmla="*/ 227187 w 338138"/>
                  <a:gd name="connsiteY13" fmla="*/ 204173 h 331788"/>
                  <a:gd name="connsiteX14" fmla="*/ 239074 w 338138"/>
                  <a:gd name="connsiteY14" fmla="*/ 216014 h 331788"/>
                  <a:gd name="connsiteX15" fmla="*/ 250962 w 338138"/>
                  <a:gd name="connsiteY15" fmla="*/ 204173 h 331788"/>
                  <a:gd name="connsiteX16" fmla="*/ 250962 w 338138"/>
                  <a:gd name="connsiteY16" fmla="*/ 169963 h 331788"/>
                  <a:gd name="connsiteX17" fmla="*/ 258887 w 338138"/>
                  <a:gd name="connsiteY17" fmla="*/ 169963 h 331788"/>
                  <a:gd name="connsiteX18" fmla="*/ 310400 w 338138"/>
                  <a:gd name="connsiteY18" fmla="*/ 139700 h 331788"/>
                  <a:gd name="connsiteX19" fmla="*/ 338138 w 338138"/>
                  <a:gd name="connsiteY19" fmla="*/ 183120 h 331788"/>
                  <a:gd name="connsiteX20" fmla="*/ 338138 w 338138"/>
                  <a:gd name="connsiteY20" fmla="*/ 239698 h 331788"/>
                  <a:gd name="connsiteX21" fmla="*/ 294550 w 338138"/>
                  <a:gd name="connsiteY21" fmla="*/ 285750 h 331788"/>
                  <a:gd name="connsiteX22" fmla="*/ 294550 w 338138"/>
                  <a:gd name="connsiteY22" fmla="*/ 263382 h 331788"/>
                  <a:gd name="connsiteX23" fmla="*/ 43588 w 338138"/>
                  <a:gd name="connsiteY23" fmla="*/ 263382 h 331788"/>
                  <a:gd name="connsiteX24" fmla="*/ 43588 w 338138"/>
                  <a:gd name="connsiteY24" fmla="*/ 285750 h 331788"/>
                  <a:gd name="connsiteX25" fmla="*/ 0 w 338138"/>
                  <a:gd name="connsiteY25" fmla="*/ 239698 h 331788"/>
                  <a:gd name="connsiteX26" fmla="*/ 0 w 338138"/>
                  <a:gd name="connsiteY26" fmla="*/ 183120 h 331788"/>
                  <a:gd name="connsiteX27" fmla="*/ 27738 w 338138"/>
                  <a:gd name="connsiteY27" fmla="*/ 139700 h 331788"/>
                  <a:gd name="connsiteX28" fmla="*/ 169070 w 338138"/>
                  <a:gd name="connsiteY28" fmla="*/ 22225 h 331788"/>
                  <a:gd name="connsiteX29" fmla="*/ 153988 w 338138"/>
                  <a:gd name="connsiteY29" fmla="*/ 38100 h 331788"/>
                  <a:gd name="connsiteX30" fmla="*/ 184151 w 338138"/>
                  <a:gd name="connsiteY30" fmla="*/ 38100 h 331788"/>
                  <a:gd name="connsiteX31" fmla="*/ 169070 w 338138"/>
                  <a:gd name="connsiteY31" fmla="*/ 22225 h 331788"/>
                  <a:gd name="connsiteX32" fmla="*/ 169069 w 338138"/>
                  <a:gd name="connsiteY32" fmla="*/ 0 h 331788"/>
                  <a:gd name="connsiteX33" fmla="*/ 200552 w 338138"/>
                  <a:gd name="connsiteY33" fmla="*/ 15818 h 331788"/>
                  <a:gd name="connsiteX34" fmla="*/ 208422 w 338138"/>
                  <a:gd name="connsiteY34" fmla="*/ 38228 h 331788"/>
                  <a:gd name="connsiteX35" fmla="*/ 258270 w 338138"/>
                  <a:gd name="connsiteY35" fmla="*/ 38228 h 331788"/>
                  <a:gd name="connsiteX36" fmla="*/ 293688 w 338138"/>
                  <a:gd name="connsiteY36" fmla="*/ 73819 h 331788"/>
                  <a:gd name="connsiteX37" fmla="*/ 293688 w 338138"/>
                  <a:gd name="connsiteY37" fmla="*/ 112047 h 331788"/>
                  <a:gd name="connsiteX38" fmla="*/ 258270 w 338138"/>
                  <a:gd name="connsiteY38" fmla="*/ 147638 h 331788"/>
                  <a:gd name="connsiteX39" fmla="*/ 250399 w 338138"/>
                  <a:gd name="connsiteY39" fmla="*/ 147638 h 331788"/>
                  <a:gd name="connsiteX40" fmla="*/ 250399 w 338138"/>
                  <a:gd name="connsiteY40" fmla="*/ 102819 h 331788"/>
                  <a:gd name="connsiteX41" fmla="*/ 238593 w 338138"/>
                  <a:gd name="connsiteY41" fmla="*/ 90956 h 331788"/>
                  <a:gd name="connsiteX42" fmla="*/ 226787 w 338138"/>
                  <a:gd name="connsiteY42" fmla="*/ 102819 h 331788"/>
                  <a:gd name="connsiteX43" fmla="*/ 226787 w 338138"/>
                  <a:gd name="connsiteY43" fmla="*/ 147638 h 331788"/>
                  <a:gd name="connsiteX44" fmla="*/ 111351 w 338138"/>
                  <a:gd name="connsiteY44" fmla="*/ 147638 h 331788"/>
                  <a:gd name="connsiteX45" fmla="*/ 111351 w 338138"/>
                  <a:gd name="connsiteY45" fmla="*/ 102819 h 331788"/>
                  <a:gd name="connsiteX46" fmla="*/ 99545 w 338138"/>
                  <a:gd name="connsiteY46" fmla="*/ 90956 h 331788"/>
                  <a:gd name="connsiteX47" fmla="*/ 87739 w 338138"/>
                  <a:gd name="connsiteY47" fmla="*/ 102819 h 331788"/>
                  <a:gd name="connsiteX48" fmla="*/ 87739 w 338138"/>
                  <a:gd name="connsiteY48" fmla="*/ 147638 h 331788"/>
                  <a:gd name="connsiteX49" fmla="*/ 79868 w 338138"/>
                  <a:gd name="connsiteY49" fmla="*/ 147638 h 331788"/>
                  <a:gd name="connsiteX50" fmla="*/ 44450 w 338138"/>
                  <a:gd name="connsiteY50" fmla="*/ 112047 h 331788"/>
                  <a:gd name="connsiteX51" fmla="*/ 44450 w 338138"/>
                  <a:gd name="connsiteY51" fmla="*/ 73819 h 331788"/>
                  <a:gd name="connsiteX52" fmla="*/ 79868 w 338138"/>
                  <a:gd name="connsiteY52" fmla="*/ 38228 h 331788"/>
                  <a:gd name="connsiteX53" fmla="*/ 131027 w 338138"/>
                  <a:gd name="connsiteY53" fmla="*/ 38228 h 331788"/>
                  <a:gd name="connsiteX54" fmla="*/ 138898 w 338138"/>
                  <a:gd name="connsiteY54" fmla="*/ 15818 h 331788"/>
                  <a:gd name="connsiteX55" fmla="*/ 169069 w 338138"/>
                  <a:gd name="connsiteY55" fmla="*/ 0 h 331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338138" h="331788">
                    <a:moveTo>
                      <a:pt x="44450" y="285750"/>
                    </a:moveTo>
                    <a:cubicBezTo>
                      <a:pt x="44450" y="285750"/>
                      <a:pt x="44450" y="285750"/>
                      <a:pt x="293688" y="285750"/>
                    </a:cubicBezTo>
                    <a:cubicBezTo>
                      <a:pt x="292376" y="312057"/>
                      <a:pt x="272700" y="331788"/>
                      <a:pt x="246464" y="331788"/>
                    </a:cubicBezTo>
                    <a:cubicBezTo>
                      <a:pt x="246464" y="331788"/>
                      <a:pt x="246464" y="331788"/>
                      <a:pt x="91674" y="331788"/>
                    </a:cubicBezTo>
                    <a:cubicBezTo>
                      <a:pt x="66750" y="331788"/>
                      <a:pt x="45762" y="312057"/>
                      <a:pt x="44450" y="285750"/>
                    </a:cubicBezTo>
                    <a:close/>
                    <a:moveTo>
                      <a:pt x="27738" y="139700"/>
                    </a:moveTo>
                    <a:cubicBezTo>
                      <a:pt x="38305" y="158121"/>
                      <a:pt x="58117" y="169963"/>
                      <a:pt x="79251" y="169963"/>
                    </a:cubicBezTo>
                    <a:cubicBezTo>
                      <a:pt x="79251" y="169963"/>
                      <a:pt x="79251" y="169963"/>
                      <a:pt x="87176" y="169963"/>
                    </a:cubicBezTo>
                    <a:cubicBezTo>
                      <a:pt x="87176" y="169963"/>
                      <a:pt x="87176" y="169963"/>
                      <a:pt x="87176" y="204173"/>
                    </a:cubicBezTo>
                    <a:cubicBezTo>
                      <a:pt x="87176" y="210751"/>
                      <a:pt x="92460" y="216014"/>
                      <a:pt x="99064" y="216014"/>
                    </a:cubicBezTo>
                    <a:cubicBezTo>
                      <a:pt x="105668" y="216014"/>
                      <a:pt x="110951" y="210751"/>
                      <a:pt x="110951" y="204173"/>
                    </a:cubicBezTo>
                    <a:cubicBezTo>
                      <a:pt x="110951" y="204173"/>
                      <a:pt x="110951" y="204173"/>
                      <a:pt x="110951" y="169963"/>
                    </a:cubicBezTo>
                    <a:cubicBezTo>
                      <a:pt x="110951" y="169963"/>
                      <a:pt x="110951" y="169963"/>
                      <a:pt x="227187" y="169963"/>
                    </a:cubicBezTo>
                    <a:cubicBezTo>
                      <a:pt x="227187" y="169963"/>
                      <a:pt x="227187" y="169963"/>
                      <a:pt x="227187" y="204173"/>
                    </a:cubicBezTo>
                    <a:cubicBezTo>
                      <a:pt x="227187" y="210751"/>
                      <a:pt x="232470" y="216014"/>
                      <a:pt x="239074" y="216014"/>
                    </a:cubicBezTo>
                    <a:cubicBezTo>
                      <a:pt x="245678" y="216014"/>
                      <a:pt x="250962" y="210751"/>
                      <a:pt x="250962" y="204173"/>
                    </a:cubicBezTo>
                    <a:cubicBezTo>
                      <a:pt x="250962" y="204173"/>
                      <a:pt x="250962" y="204173"/>
                      <a:pt x="250962" y="169963"/>
                    </a:cubicBezTo>
                    <a:cubicBezTo>
                      <a:pt x="250962" y="169963"/>
                      <a:pt x="250962" y="169963"/>
                      <a:pt x="258887" y="169963"/>
                    </a:cubicBezTo>
                    <a:cubicBezTo>
                      <a:pt x="281341" y="169963"/>
                      <a:pt x="299833" y="158121"/>
                      <a:pt x="310400" y="139700"/>
                    </a:cubicBezTo>
                    <a:cubicBezTo>
                      <a:pt x="326250" y="146279"/>
                      <a:pt x="338138" y="163384"/>
                      <a:pt x="338138" y="183120"/>
                    </a:cubicBezTo>
                    <a:cubicBezTo>
                      <a:pt x="338138" y="183120"/>
                      <a:pt x="338138" y="183120"/>
                      <a:pt x="338138" y="239698"/>
                    </a:cubicBezTo>
                    <a:cubicBezTo>
                      <a:pt x="338138" y="264698"/>
                      <a:pt x="319646" y="285750"/>
                      <a:pt x="294550" y="285750"/>
                    </a:cubicBezTo>
                    <a:cubicBezTo>
                      <a:pt x="294550" y="285750"/>
                      <a:pt x="294550" y="285750"/>
                      <a:pt x="294550" y="263382"/>
                    </a:cubicBezTo>
                    <a:cubicBezTo>
                      <a:pt x="294550" y="263382"/>
                      <a:pt x="294550" y="263382"/>
                      <a:pt x="43588" y="263382"/>
                    </a:cubicBezTo>
                    <a:cubicBezTo>
                      <a:pt x="43588" y="263382"/>
                      <a:pt x="43588" y="263382"/>
                      <a:pt x="43588" y="285750"/>
                    </a:cubicBezTo>
                    <a:cubicBezTo>
                      <a:pt x="19813" y="285750"/>
                      <a:pt x="0" y="264698"/>
                      <a:pt x="0" y="239698"/>
                    </a:cubicBezTo>
                    <a:cubicBezTo>
                      <a:pt x="0" y="239698"/>
                      <a:pt x="0" y="239698"/>
                      <a:pt x="0" y="183120"/>
                    </a:cubicBezTo>
                    <a:cubicBezTo>
                      <a:pt x="0" y="163384"/>
                      <a:pt x="11888" y="146279"/>
                      <a:pt x="27738" y="139700"/>
                    </a:cubicBezTo>
                    <a:close/>
                    <a:moveTo>
                      <a:pt x="169070" y="22225"/>
                    </a:moveTo>
                    <a:cubicBezTo>
                      <a:pt x="161529" y="22225"/>
                      <a:pt x="153988" y="30163"/>
                      <a:pt x="153988" y="38100"/>
                    </a:cubicBezTo>
                    <a:cubicBezTo>
                      <a:pt x="153988" y="38100"/>
                      <a:pt x="153988" y="38100"/>
                      <a:pt x="184151" y="38100"/>
                    </a:cubicBezTo>
                    <a:cubicBezTo>
                      <a:pt x="184151" y="30163"/>
                      <a:pt x="177867" y="22225"/>
                      <a:pt x="169070" y="22225"/>
                    </a:cubicBezTo>
                    <a:close/>
                    <a:moveTo>
                      <a:pt x="169069" y="0"/>
                    </a:moveTo>
                    <a:cubicBezTo>
                      <a:pt x="182187" y="0"/>
                      <a:pt x="193993" y="6591"/>
                      <a:pt x="200552" y="15818"/>
                    </a:cubicBezTo>
                    <a:cubicBezTo>
                      <a:pt x="205799" y="22409"/>
                      <a:pt x="208422" y="30319"/>
                      <a:pt x="208422" y="38228"/>
                    </a:cubicBezTo>
                    <a:cubicBezTo>
                      <a:pt x="208422" y="38228"/>
                      <a:pt x="208422" y="38228"/>
                      <a:pt x="258270" y="38228"/>
                    </a:cubicBezTo>
                    <a:cubicBezTo>
                      <a:pt x="277947" y="38228"/>
                      <a:pt x="293688" y="55364"/>
                      <a:pt x="293688" y="73819"/>
                    </a:cubicBezTo>
                    <a:cubicBezTo>
                      <a:pt x="293688" y="73819"/>
                      <a:pt x="293688" y="73819"/>
                      <a:pt x="293688" y="112047"/>
                    </a:cubicBezTo>
                    <a:cubicBezTo>
                      <a:pt x="293688" y="130501"/>
                      <a:pt x="277947" y="147638"/>
                      <a:pt x="258270" y="147638"/>
                    </a:cubicBezTo>
                    <a:cubicBezTo>
                      <a:pt x="258270" y="147638"/>
                      <a:pt x="258270" y="147638"/>
                      <a:pt x="250399" y="147638"/>
                    </a:cubicBezTo>
                    <a:cubicBezTo>
                      <a:pt x="250399" y="147638"/>
                      <a:pt x="250399" y="147638"/>
                      <a:pt x="250399" y="102819"/>
                    </a:cubicBezTo>
                    <a:cubicBezTo>
                      <a:pt x="250399" y="96228"/>
                      <a:pt x="245152" y="90956"/>
                      <a:pt x="238593" y="90956"/>
                    </a:cubicBezTo>
                    <a:cubicBezTo>
                      <a:pt x="232034" y="90956"/>
                      <a:pt x="226787" y="96228"/>
                      <a:pt x="226787" y="102819"/>
                    </a:cubicBezTo>
                    <a:cubicBezTo>
                      <a:pt x="226787" y="102819"/>
                      <a:pt x="226787" y="102819"/>
                      <a:pt x="226787" y="147638"/>
                    </a:cubicBezTo>
                    <a:cubicBezTo>
                      <a:pt x="226787" y="147638"/>
                      <a:pt x="226787" y="147638"/>
                      <a:pt x="111351" y="147638"/>
                    </a:cubicBezTo>
                    <a:cubicBezTo>
                      <a:pt x="111351" y="147638"/>
                      <a:pt x="111351" y="147638"/>
                      <a:pt x="111351" y="102819"/>
                    </a:cubicBezTo>
                    <a:cubicBezTo>
                      <a:pt x="111351" y="96228"/>
                      <a:pt x="106104" y="90956"/>
                      <a:pt x="99545" y="90956"/>
                    </a:cubicBezTo>
                    <a:cubicBezTo>
                      <a:pt x="92986" y="90956"/>
                      <a:pt x="87739" y="96228"/>
                      <a:pt x="87739" y="102819"/>
                    </a:cubicBezTo>
                    <a:cubicBezTo>
                      <a:pt x="87739" y="102819"/>
                      <a:pt x="87739" y="102819"/>
                      <a:pt x="87739" y="147638"/>
                    </a:cubicBezTo>
                    <a:cubicBezTo>
                      <a:pt x="87739" y="147638"/>
                      <a:pt x="87739" y="147638"/>
                      <a:pt x="79868" y="147638"/>
                    </a:cubicBezTo>
                    <a:cubicBezTo>
                      <a:pt x="61503" y="147638"/>
                      <a:pt x="44450" y="130501"/>
                      <a:pt x="44450" y="112047"/>
                    </a:cubicBezTo>
                    <a:cubicBezTo>
                      <a:pt x="44450" y="112047"/>
                      <a:pt x="44450" y="112047"/>
                      <a:pt x="44450" y="73819"/>
                    </a:cubicBezTo>
                    <a:cubicBezTo>
                      <a:pt x="44450" y="55364"/>
                      <a:pt x="61503" y="38228"/>
                      <a:pt x="79868" y="38228"/>
                    </a:cubicBezTo>
                    <a:cubicBezTo>
                      <a:pt x="79868" y="38228"/>
                      <a:pt x="79868" y="38228"/>
                      <a:pt x="131027" y="38228"/>
                    </a:cubicBezTo>
                    <a:cubicBezTo>
                      <a:pt x="131027" y="30319"/>
                      <a:pt x="133651" y="22409"/>
                      <a:pt x="138898" y="15818"/>
                    </a:cubicBezTo>
                    <a:cubicBezTo>
                      <a:pt x="145457" y="6591"/>
                      <a:pt x="157263" y="0"/>
                      <a:pt x="169069" y="0"/>
                    </a:cubicBezTo>
                    <a:close/>
                  </a:path>
                </a:pathLst>
              </a:custGeom>
              <a:solidFill>
                <a:srgbClr val="E93E34"/>
              </a:solidFill>
              <a:ln>
                <a:noFill/>
              </a:ln>
            </p:spPr>
            <p:txBody>
              <a:bodyPr anchor="ctr"/>
              <a:lstStyle/>
              <a:p>
                <a:pPr algn="ctr"/>
                <a:endParaRPr sz="2000" dirty="0">
                  <a:latin typeface="微软雅黑" panose="020B0503020204020204" pitchFamily="34" charset="-122"/>
                  <a:ea typeface="微软雅黑" panose="020B0503020204020204" pitchFamily="34" charset="-122"/>
                  <a:cs typeface="+mn-ea"/>
                  <a:sym typeface="+mn-lt"/>
                </a:endParaRPr>
              </a:p>
            </p:txBody>
          </p:sp>
          <p:sp>
            <p:nvSpPr>
              <p:cNvPr id="15" name="íṩľíḍè-Rectangle 9">
                <a:extLst>
                  <a:ext uri="{FF2B5EF4-FFF2-40B4-BE49-F238E27FC236}">
                    <a16:creationId xmlns:a16="http://schemas.microsoft.com/office/drawing/2014/main" xmlns="" id="{12C937DC-7653-4FB4-B4E7-B812E6C9FCFA}"/>
                  </a:ext>
                </a:extLst>
              </p:cNvPr>
              <p:cNvSpPr/>
              <p:nvPr/>
            </p:nvSpPr>
            <p:spPr>
              <a:xfrm>
                <a:off x="2976801" y="3919556"/>
                <a:ext cx="2407615" cy="246221"/>
              </a:xfrm>
              <a:prstGeom prst="rect">
                <a:avLst/>
              </a:prstGeom>
            </p:spPr>
            <p:txBody>
              <a:bodyPr wrap="none" lIns="64800" tIns="0" rIns="64800" bIns="0">
                <a:noAutofit/>
              </a:bodyPr>
              <a:lstStyle/>
              <a:p>
                <a:pPr algn="r" defTabSz="822941">
                  <a:defRPr/>
                </a:pPr>
                <a:r>
                  <a:rPr lang="zh-CN" altLang="en-US" sz="1800" b="1" dirty="0">
                    <a:latin typeface="微软雅黑" panose="020B0503020204020204" pitchFamily="34" charset="-122"/>
                    <a:ea typeface="微软雅黑" panose="020B0503020204020204" pitchFamily="34" charset="-122"/>
                    <a:cs typeface="+mn-ea"/>
                    <a:sym typeface="+mn-lt"/>
                  </a:rPr>
                  <a:t>从个人</a:t>
                </a:r>
                <a:r>
                  <a:rPr lang="zh-CN" altLang="en-US" sz="1800" b="1" dirty="0" smtClean="0">
                    <a:latin typeface="微软雅黑" panose="020B0503020204020204" pitchFamily="34" charset="-122"/>
                    <a:ea typeface="微软雅黑" panose="020B0503020204020204" pitchFamily="34" charset="-122"/>
                    <a:cs typeface="+mn-ea"/>
                    <a:sym typeface="+mn-lt"/>
                  </a:rPr>
                  <a:t>角度</a:t>
                </a:r>
                <a:endParaRPr lang="en-US" altLang="zh-CN" sz="1800" b="1" dirty="0" smtClean="0">
                  <a:latin typeface="微软雅黑" panose="020B0503020204020204" pitchFamily="34" charset="-122"/>
                  <a:ea typeface="微软雅黑" panose="020B0503020204020204" pitchFamily="34" charset="-122"/>
                  <a:cs typeface="+mn-ea"/>
                  <a:sym typeface="+mn-lt"/>
                </a:endParaRPr>
              </a:p>
              <a:p>
                <a:pPr algn="r" defTabSz="822941">
                  <a:defRPr/>
                </a:pPr>
                <a:endParaRPr lang="zh-CN" altLang="en-US" sz="1800" b="1" dirty="0">
                  <a:latin typeface="微软雅黑" panose="020B0503020204020204" pitchFamily="34" charset="-122"/>
                  <a:ea typeface="微软雅黑" panose="020B0503020204020204" pitchFamily="34" charset="-122"/>
                  <a:cs typeface="+mn-ea"/>
                  <a:sym typeface="+mn-lt"/>
                </a:endParaRPr>
              </a:p>
            </p:txBody>
          </p:sp>
        </p:grpSp>
      </p:grpSp>
      <p:sp>
        <p:nvSpPr>
          <p:cNvPr id="16" name="矩形 3"/>
          <p:cNvSpPr>
            <a:spLocks noChangeArrowheads="1"/>
          </p:cNvSpPr>
          <p:nvPr/>
        </p:nvSpPr>
        <p:spPr bwMode="auto">
          <a:xfrm>
            <a:off x="706766" y="536356"/>
            <a:ext cx="9303145" cy="461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2400" b="1" dirty="0" smtClean="0">
                <a:latin typeface="Arial" panose="020B0604020202020204" pitchFamily="34" charset="0"/>
                <a:cs typeface="Arial" panose="020B0604020202020204" pitchFamily="34" charset="0"/>
              </a:rPr>
              <a:t>三、维护</a:t>
            </a:r>
            <a:r>
              <a:rPr lang="zh-CN" altLang="en-US" sz="2400" b="1" dirty="0">
                <a:latin typeface="Arial" panose="020B0604020202020204" pitchFamily="34" charset="0"/>
                <a:cs typeface="Arial" panose="020B0604020202020204" pitchFamily="34" charset="0"/>
              </a:rPr>
              <a:t>劳动权益</a:t>
            </a:r>
            <a:endParaRPr lang="zh-CN" altLang="en-US" sz="2400" b="1" dirty="0">
              <a:latin typeface="Arial" panose="020B0604020202020204" pitchFamily="34" charset="0"/>
              <a:cs typeface="Arial" panose="020B0604020202020204" pitchFamily="34" charset="0"/>
            </a:endParaRPr>
          </a:p>
        </p:txBody>
      </p:sp>
      <p:sp>
        <p:nvSpPr>
          <p:cNvPr id="3" name="矩形 2"/>
          <p:cNvSpPr/>
          <p:nvPr/>
        </p:nvSpPr>
        <p:spPr>
          <a:xfrm>
            <a:off x="439729" y="1389018"/>
            <a:ext cx="3583964" cy="5027017"/>
          </a:xfrm>
          <a:prstGeom prst="rect">
            <a:avLst/>
          </a:prstGeom>
        </p:spPr>
        <p:txBody>
          <a:bodyPr wrap="square">
            <a:spAutoFit/>
          </a:bodyPr>
          <a:lstStyle/>
          <a:p>
            <a:pPr marL="228600" indent="-228600" defTabSz="914400">
              <a:lnSpc>
                <a:spcPct val="150000"/>
              </a:lnSpc>
              <a:spcBef>
                <a:spcPts val="1000"/>
              </a:spcBef>
            </a:pPr>
            <a:r>
              <a:rPr lang="zh-CN" altLang="en-US" sz="1600" dirty="0">
                <a:latin typeface="微软雅黑" panose="020B0503020204020204" pitchFamily="34" charset="-122"/>
                <a:ea typeface="微软雅黑" panose="020B0503020204020204" pitchFamily="34" charset="-122"/>
              </a:rPr>
              <a:t>依法签订劳动合同。这是维护劳动者合法权益的重要依据，也是最重要的法律</a:t>
            </a:r>
            <a:r>
              <a:rPr lang="zh-CN" altLang="en-US" sz="1600" dirty="0">
                <a:latin typeface="微软雅黑" panose="020B0503020204020204" pitchFamily="34" charset="-122"/>
                <a:ea typeface="微软雅黑" panose="020B0503020204020204" pitchFamily="34" charset="-122"/>
              </a:rPr>
              <a:t>武器。</a:t>
            </a:r>
            <a:endParaRPr lang="en-US" altLang="zh-CN" sz="1600" dirty="0">
              <a:latin typeface="微软雅黑" panose="020B0503020204020204" pitchFamily="34" charset="-122"/>
              <a:ea typeface="微软雅黑" panose="020B0503020204020204" pitchFamily="34" charset="-122"/>
            </a:endParaRPr>
          </a:p>
          <a:p>
            <a:pPr marL="228600" indent="-228600" defTabSz="914400">
              <a:lnSpc>
                <a:spcPct val="150000"/>
              </a:lnSpc>
              <a:spcBef>
                <a:spcPts val="1000"/>
              </a:spcBef>
            </a:pPr>
            <a:r>
              <a:rPr lang="zh-CN" altLang="en-US" sz="1600" dirty="0">
                <a:latin typeface="微软雅黑" panose="020B0503020204020204" pitchFamily="34" charset="-122"/>
                <a:ea typeface="微软雅黑" panose="020B0503020204020204" pitchFamily="34" charset="-122"/>
              </a:rPr>
              <a:t>劳动者要增强权利意识和法律意识，对劳动法和相关的法律要有一定的学习了解。</a:t>
            </a:r>
          </a:p>
          <a:p>
            <a:pPr marL="228600" indent="-228600" defTabSz="914400">
              <a:lnSpc>
                <a:spcPct val="150000"/>
              </a:lnSpc>
              <a:spcBef>
                <a:spcPts val="1000"/>
              </a:spcBef>
            </a:pPr>
            <a:r>
              <a:rPr lang="zh-CN" altLang="en-US" sz="1600" dirty="0">
                <a:latin typeface="微软雅黑" panose="020B0503020204020204" pitchFamily="34" charset="-122"/>
                <a:ea typeface="微软雅黑" panose="020B0503020204020204" pitchFamily="34" charset="-122"/>
              </a:rPr>
              <a:t>当</a:t>
            </a:r>
            <a:r>
              <a:rPr lang="zh-CN" altLang="en-US" sz="1600" dirty="0">
                <a:latin typeface="微软雅黑" panose="020B0503020204020204" pitchFamily="34" charset="-122"/>
                <a:ea typeface="微软雅黑" panose="020B0503020204020204" pitchFamily="34" charset="-122"/>
              </a:rPr>
              <a:t>自己的权益受到侵犯时，劳动者要及时通过正确途径（提起仲裁或者向法院</a:t>
            </a:r>
            <a:r>
              <a:rPr lang="zh-CN" altLang="en-US" sz="1600" dirty="0">
                <a:latin typeface="微软雅黑" panose="020B0503020204020204" pitchFamily="34" charset="-122"/>
                <a:ea typeface="微软雅黑" panose="020B0503020204020204" pitchFamily="34" charset="-122"/>
              </a:rPr>
              <a:t>起诉）来</a:t>
            </a:r>
            <a:r>
              <a:rPr lang="zh-CN" altLang="en-US" sz="1600" dirty="0">
                <a:latin typeface="微软雅黑" panose="020B0503020204020204" pitchFamily="34" charset="-122"/>
                <a:ea typeface="微软雅黑" panose="020B0503020204020204" pitchFamily="34" charset="-122"/>
              </a:rPr>
              <a:t>解决，切莫冲动意气用事。当遭遇特别复杂的情况时，建议到当地工会、妇联、法律援助中心等机构寻求帮助。</a:t>
            </a:r>
          </a:p>
          <a:p>
            <a:endParaRPr lang="zh-CN" altLang="en-US" sz="1600" dirty="0"/>
          </a:p>
        </p:txBody>
      </p:sp>
      <p:sp>
        <p:nvSpPr>
          <p:cNvPr id="17" name="矩形 16"/>
          <p:cNvSpPr/>
          <p:nvPr/>
        </p:nvSpPr>
        <p:spPr>
          <a:xfrm>
            <a:off x="7798306" y="1398844"/>
            <a:ext cx="3583964" cy="4288353"/>
          </a:xfrm>
          <a:prstGeom prst="rect">
            <a:avLst/>
          </a:prstGeom>
        </p:spPr>
        <p:txBody>
          <a:bodyPr wrap="square">
            <a:spAutoFit/>
          </a:bodyPr>
          <a:lstStyle/>
          <a:p>
            <a:pPr marL="228600" indent="-228600" defTabSz="914400">
              <a:lnSpc>
                <a:spcPct val="150000"/>
              </a:lnSpc>
              <a:spcBef>
                <a:spcPts val="1000"/>
              </a:spcBef>
            </a:pPr>
            <a:r>
              <a:rPr lang="zh-CN" altLang="en-US" sz="1600" dirty="0">
                <a:latin typeface="微软雅黑" panose="020B0503020204020204" pitchFamily="34" charset="-122"/>
                <a:ea typeface="微软雅黑" panose="020B0503020204020204" pitchFamily="34" charset="-122"/>
              </a:rPr>
              <a:t>保障劳动者权益，必须从经济上采取一系列政策措施，提高劳动者的收入水平。</a:t>
            </a:r>
          </a:p>
          <a:p>
            <a:pPr marL="228600" indent="-228600" defTabSz="914400">
              <a:lnSpc>
                <a:spcPct val="150000"/>
              </a:lnSpc>
              <a:spcBef>
                <a:spcPts val="1000"/>
              </a:spcBef>
            </a:pPr>
            <a:r>
              <a:rPr lang="zh-CN" altLang="en-US" sz="1600" dirty="0" smtClean="0">
                <a:latin typeface="微软雅黑" panose="020B0503020204020204" pitchFamily="34" charset="-122"/>
                <a:ea typeface="微软雅黑" panose="020B0503020204020204" pitchFamily="34" charset="-122"/>
              </a:rPr>
              <a:t>保障</a:t>
            </a:r>
            <a:r>
              <a:rPr lang="zh-CN" altLang="en-US" sz="1600" dirty="0">
                <a:latin typeface="微软雅黑" panose="020B0503020204020204" pitchFamily="34" charset="-122"/>
                <a:ea typeface="微软雅黑" panose="020B0503020204020204" pitchFamily="34" charset="-122"/>
              </a:rPr>
              <a:t>劳动者权益，必须大力完善制度建设，为维护劳动者权益搭建好制度平台。</a:t>
            </a:r>
          </a:p>
          <a:p>
            <a:pPr marL="228600" indent="-228600" defTabSz="914400">
              <a:lnSpc>
                <a:spcPct val="150000"/>
              </a:lnSpc>
              <a:spcBef>
                <a:spcPts val="1000"/>
              </a:spcBef>
            </a:pPr>
            <a:r>
              <a:rPr lang="zh-CN" altLang="en-US" sz="1600" dirty="0" smtClean="0">
                <a:latin typeface="微软雅黑" panose="020B0503020204020204" pitchFamily="34" charset="-122"/>
                <a:ea typeface="微软雅黑" panose="020B0503020204020204" pitchFamily="34" charset="-122"/>
              </a:rPr>
              <a:t>保障</a:t>
            </a:r>
            <a:r>
              <a:rPr lang="zh-CN" altLang="en-US" sz="1600" dirty="0">
                <a:latin typeface="微软雅黑" panose="020B0503020204020204" pitchFamily="34" charset="-122"/>
                <a:ea typeface="微软雅黑" panose="020B0503020204020204" pitchFamily="34" charset="-122"/>
              </a:rPr>
              <a:t>劳动者权益，必须提升广大劳动者的社会保障水平，在教育、住房、养老保险、工伤保险、医疗保险等方面采取保障措施。</a:t>
            </a:r>
          </a:p>
          <a:p>
            <a:endParaRPr lang="zh-CN" altLang="en-US" sz="1600" dirty="0"/>
          </a:p>
        </p:txBody>
      </p:sp>
    </p:spTree>
    <p:extLst>
      <p:ext uri="{BB962C8B-B14F-4D97-AF65-F5344CB8AC3E}">
        <p14:creationId xmlns:p14="http://schemas.microsoft.com/office/powerpoint/2010/main" val="771507798"/>
      </p:ext>
    </p:extLst>
  </p:cSld>
  <p:clrMapOvr>
    <a:masterClrMapping/>
  </p:clrMapOvr>
  <p:transition spd="med">
    <p:pull dir="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Rot="1" noChangeArrowheads="1"/>
          </p:cNvSpPr>
          <p:nvPr>
            <p:ph type="title" idx="4294967295"/>
          </p:nvPr>
        </p:nvSpPr>
        <p:spPr>
          <a:xfrm>
            <a:off x="1882098" y="-188626"/>
            <a:ext cx="10160000" cy="76200"/>
          </a:xfrm>
          <a:prstGeom prst="rect">
            <a:avLst/>
          </a:prstGeom>
        </p:spPr>
        <p:txBody>
          <a:bodyPr/>
          <a:lstStyle/>
          <a:p>
            <a:pPr eaLnBrk="1" hangingPunct="1"/>
            <a:r>
              <a:rPr lang="en-US" altLang="zh-CN" sz="4000" dirty="0" smtClean="0"/>
              <a:t/>
            </a:r>
            <a:br>
              <a:rPr lang="en-US" altLang="zh-CN" sz="4000" dirty="0" smtClean="0"/>
            </a:br>
            <a:r>
              <a:rPr lang="en-US" altLang="zh-CN" sz="4000" dirty="0" smtClean="0"/>
              <a:t/>
            </a:r>
            <a:br>
              <a:rPr lang="en-US" altLang="zh-CN" sz="4000" dirty="0" smtClean="0"/>
            </a:br>
            <a:r>
              <a:rPr lang="zh-CN" altLang="en-US" sz="2400" b="1" dirty="0" smtClean="0">
                <a:latin typeface="Arial" panose="020B0604020202020204" pitchFamily="34" charset="0"/>
                <a:ea typeface="微软雅黑" pitchFamily="34" charset="-122"/>
                <a:cs typeface="Arial" panose="020B0604020202020204" pitchFamily="34" charset="0"/>
                <a:sym typeface="Calibri" pitchFamily="34" charset="0"/>
              </a:rPr>
              <a:t>提请</a:t>
            </a:r>
            <a:r>
              <a:rPr lang="zh-CN" altLang="en-US" sz="2400" b="1" dirty="0">
                <a:latin typeface="Arial" panose="020B0604020202020204" pitchFamily="34" charset="0"/>
                <a:ea typeface="微软雅黑" pitchFamily="34" charset="-122"/>
                <a:cs typeface="Arial" panose="020B0604020202020204" pitchFamily="34" charset="0"/>
                <a:sym typeface="Calibri" pitchFamily="34" charset="0"/>
              </a:rPr>
              <a:t>劳动争议处理权</a:t>
            </a:r>
          </a:p>
        </p:txBody>
      </p:sp>
      <p:sp>
        <p:nvSpPr>
          <p:cNvPr id="37891" name="Rectangle 3"/>
          <p:cNvSpPr>
            <a:spLocks noGrp="1" noRot="1" noChangeArrowheads="1"/>
          </p:cNvSpPr>
          <p:nvPr>
            <p:ph type="body" idx="4294967295"/>
          </p:nvPr>
        </p:nvSpPr>
        <p:spPr>
          <a:xfrm>
            <a:off x="749509" y="1622243"/>
            <a:ext cx="10515600" cy="4351338"/>
          </a:xfrm>
          <a:prstGeom prst="rect">
            <a:avLst/>
          </a:prstGeom>
        </p:spPr>
        <p:txBody>
          <a:bodyPr/>
          <a:lstStyle/>
          <a:p>
            <a:pPr marL="0" indent="0" eaLnBrk="1" hangingPunct="1">
              <a:lnSpc>
                <a:spcPct val="200000"/>
              </a:lnSpc>
              <a:buNone/>
            </a:pPr>
            <a:r>
              <a:rPr lang="zh-CN" altLang="en-US" sz="2400" dirty="0">
                <a:latin typeface="微软雅黑" panose="020B0503020204020204" pitchFamily="34" charset="-122"/>
                <a:ea typeface="微软雅黑" panose="020B0503020204020204" pitchFamily="34" charset="-122"/>
              </a:rPr>
              <a:t>我国</a:t>
            </a:r>
            <a:r>
              <a:rPr lang="en-US" altLang="zh-CN" sz="2400" dirty="0">
                <a:latin typeface="微软雅黑" panose="020B0503020204020204" pitchFamily="34" charset="-122"/>
                <a:ea typeface="微软雅黑" panose="020B0503020204020204" pitchFamily="34" charset="-122"/>
                <a:hlinkClick r:id="rId2" tooltip="《劳动法》"/>
              </a:rPr>
              <a:t>《</a:t>
            </a:r>
            <a:r>
              <a:rPr lang="zh-CN" altLang="en-US" sz="2400" dirty="0">
                <a:latin typeface="微软雅黑" panose="020B0503020204020204" pitchFamily="34" charset="-122"/>
                <a:ea typeface="微软雅黑" panose="020B0503020204020204" pitchFamily="34" charset="-122"/>
                <a:hlinkClick r:id="rId2" tooltip="《劳动法》"/>
              </a:rPr>
              <a:t>劳动法</a:t>
            </a:r>
            <a:r>
              <a:rPr lang="en-US" altLang="zh-CN" sz="2400" dirty="0">
                <a:latin typeface="微软雅黑" panose="020B0503020204020204" pitchFamily="34" charset="-122"/>
                <a:ea typeface="微软雅黑" panose="020B0503020204020204" pitchFamily="34" charset="-122"/>
                <a:hlinkClick r:id="rId2" tooltip="《劳动法》"/>
              </a:rPr>
              <a:t>》</a:t>
            </a:r>
            <a:r>
              <a:rPr lang="zh-CN" altLang="en-US" sz="2400" dirty="0">
                <a:latin typeface="微软雅黑" panose="020B0503020204020204" pitchFamily="34" charset="-122"/>
                <a:ea typeface="微软雅黑" panose="020B0503020204020204" pitchFamily="34" charset="-122"/>
              </a:rPr>
              <a:t>第</a:t>
            </a:r>
            <a:r>
              <a:rPr lang="en-US" altLang="zh-CN" sz="2400" dirty="0">
                <a:latin typeface="微软雅黑" panose="020B0503020204020204" pitchFamily="34" charset="-122"/>
                <a:ea typeface="微软雅黑" panose="020B0503020204020204" pitchFamily="34" charset="-122"/>
              </a:rPr>
              <a:t>77</a:t>
            </a:r>
            <a:r>
              <a:rPr lang="zh-CN" altLang="en-US" sz="2400" dirty="0">
                <a:latin typeface="微软雅黑" panose="020B0503020204020204" pitchFamily="34" charset="-122"/>
                <a:ea typeface="微软雅黑" panose="020B0503020204020204" pitchFamily="34" charset="-122"/>
              </a:rPr>
              <a:t>条规定：“</a:t>
            </a:r>
            <a:r>
              <a:rPr lang="zh-CN" altLang="en-US" sz="2400" dirty="0">
                <a:latin typeface="微软雅黑" panose="020B0503020204020204" pitchFamily="34" charset="-122"/>
                <a:ea typeface="微软雅黑" panose="020B0503020204020204" pitchFamily="34" charset="-122"/>
                <a:hlinkClick r:id="rId3" tooltip="用人单位"/>
              </a:rPr>
              <a:t>用人单位</a:t>
            </a:r>
            <a:r>
              <a:rPr lang="zh-CN" altLang="en-US" sz="2400" dirty="0">
                <a:latin typeface="微软雅黑" panose="020B0503020204020204" pitchFamily="34" charset="-122"/>
                <a:ea typeface="微软雅黑" panose="020B0503020204020204" pitchFamily="34" charset="-122"/>
              </a:rPr>
              <a:t>和劳动者发生</a:t>
            </a:r>
            <a:r>
              <a:rPr lang="zh-CN" altLang="en-US" sz="2400" dirty="0">
                <a:latin typeface="微软雅黑" panose="020B0503020204020204" pitchFamily="34" charset="-122"/>
                <a:ea typeface="微软雅黑" panose="020B0503020204020204" pitchFamily="34" charset="-122"/>
                <a:hlinkClick r:id="rId4" tooltip="劳动争议"/>
              </a:rPr>
              <a:t>劳动争议</a:t>
            </a:r>
            <a:r>
              <a:rPr lang="zh-CN" altLang="en-US" sz="2400" dirty="0">
                <a:latin typeface="微软雅黑" panose="020B0503020204020204" pitchFamily="34" charset="-122"/>
                <a:ea typeface="微软雅黑" panose="020B0503020204020204" pitchFamily="34" charset="-122"/>
              </a:rPr>
              <a:t>，当事人可以依法申请</a:t>
            </a:r>
            <a:r>
              <a:rPr lang="zh-CN" altLang="en-US" sz="2400" dirty="0">
                <a:latin typeface="微软雅黑" panose="020B0503020204020204" pitchFamily="34" charset="-122"/>
                <a:ea typeface="微软雅黑" panose="020B0503020204020204" pitchFamily="34" charset="-122"/>
                <a:hlinkClick r:id="rId5" tooltip="调解"/>
              </a:rPr>
              <a:t>调解</a:t>
            </a:r>
            <a:r>
              <a:rPr lang="zh-CN" altLang="en-US" sz="2400" dirty="0">
                <a:latin typeface="微软雅黑" panose="020B0503020204020204" pitchFamily="34" charset="-122"/>
                <a:ea typeface="微软雅黑" panose="020B0503020204020204" pitchFamily="34" charset="-122"/>
              </a:rPr>
              <a:t>、</a:t>
            </a:r>
            <a:r>
              <a:rPr lang="zh-CN" altLang="en-US" sz="2400" dirty="0">
                <a:latin typeface="微软雅黑" panose="020B0503020204020204" pitchFamily="34" charset="-122"/>
                <a:ea typeface="微软雅黑" panose="020B0503020204020204" pitchFamily="34" charset="-122"/>
                <a:hlinkClick r:id="rId6" tooltip="仲裁"/>
              </a:rPr>
              <a:t>仲裁</a:t>
            </a:r>
            <a:r>
              <a:rPr lang="zh-CN" altLang="en-US" sz="2400" dirty="0">
                <a:latin typeface="微软雅黑" panose="020B0503020204020204" pitchFamily="34" charset="-122"/>
                <a:ea typeface="微软雅黑" panose="020B0503020204020204" pitchFamily="34" charset="-122"/>
              </a:rPr>
              <a:t>、</a:t>
            </a:r>
            <a:r>
              <a:rPr lang="zh-CN" altLang="en-US" sz="2400" dirty="0">
                <a:latin typeface="微软雅黑" panose="020B0503020204020204" pitchFamily="34" charset="-122"/>
                <a:ea typeface="微软雅黑" panose="020B0503020204020204" pitchFamily="34" charset="-122"/>
                <a:hlinkClick r:id="rId7" tooltip="提起诉讼"/>
              </a:rPr>
              <a:t>提起诉讼</a:t>
            </a:r>
            <a:r>
              <a:rPr lang="zh-CN" altLang="en-US" sz="2400" dirty="0">
                <a:latin typeface="微软雅黑" panose="020B0503020204020204" pitchFamily="34" charset="-122"/>
                <a:ea typeface="微软雅黑" panose="020B0503020204020204" pitchFamily="34" charset="-122"/>
              </a:rPr>
              <a:t>，也可以协商解决。</a:t>
            </a:r>
            <a:r>
              <a:rPr lang="zh-CN" altLang="en-US" b="1" dirty="0" smtClean="0">
                <a:ea typeface="楷体_GB2312" pitchFamily="49" charset="-122"/>
              </a:rPr>
              <a:t>”</a:t>
            </a:r>
            <a:endParaRPr lang="zh-CN" altLang="en-US" b="1" dirty="0" smtClean="0">
              <a:latin typeface="楷体_GB2312" pitchFamily="49" charset="-122"/>
              <a:ea typeface="楷体_GB2312" pitchFamily="49" charset="-122"/>
            </a:endParaRPr>
          </a:p>
        </p:txBody>
      </p:sp>
      <p:pic>
        <p:nvPicPr>
          <p:cNvPr id="37892" name="Picture 5" descr="t01a1904dd66afcb9c0"/>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663251" y="3404611"/>
            <a:ext cx="5911123" cy="31310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7007536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矩形 3"/>
          <p:cNvSpPr>
            <a:spLocks noChangeArrowheads="1"/>
          </p:cNvSpPr>
          <p:nvPr/>
        </p:nvSpPr>
        <p:spPr bwMode="auto">
          <a:xfrm>
            <a:off x="1133475" y="668969"/>
            <a:ext cx="5542667" cy="5539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a:spcBef>
                <a:spcPct val="0"/>
              </a:spcBef>
              <a:buFont typeface="Arial" charset="0"/>
              <a:buNone/>
            </a:pPr>
            <a:r>
              <a:rPr lang="zh-CN" altLang="en-US" sz="3000" b="1" dirty="0">
                <a:solidFill>
                  <a:schemeClr val="tx1">
                    <a:lumMod val="75000"/>
                    <a:lumOff val="25000"/>
                  </a:schemeClr>
                </a:solidFill>
                <a:latin typeface="Arial" panose="020B0604020202020204" pitchFamily="34" charset="0"/>
                <a:ea typeface="微软雅黑" pitchFamily="34" charset="-122"/>
                <a:cs typeface="Arial" panose="020B0604020202020204" pitchFamily="34" charset="0"/>
              </a:rPr>
              <a:t>劳动体验</a:t>
            </a:r>
            <a:r>
              <a:rPr lang="en-US" altLang="zh-CN" sz="3000" b="1" dirty="0">
                <a:solidFill>
                  <a:schemeClr val="tx1">
                    <a:lumMod val="75000"/>
                    <a:lumOff val="25000"/>
                  </a:schemeClr>
                </a:solidFill>
                <a:latin typeface="Arial" panose="020B0604020202020204" pitchFamily="34" charset="0"/>
                <a:ea typeface="微软雅黑" pitchFamily="34" charset="-122"/>
                <a:cs typeface="Arial" panose="020B0604020202020204" pitchFamily="34" charset="0"/>
              </a:rPr>
              <a:t>——</a:t>
            </a:r>
            <a:r>
              <a:rPr lang="zh-CN" altLang="en-US" sz="3000" b="1" dirty="0" smtClean="0">
                <a:solidFill>
                  <a:schemeClr val="tx1">
                    <a:lumMod val="75000"/>
                    <a:lumOff val="25000"/>
                  </a:schemeClr>
                </a:solidFill>
                <a:latin typeface="Arial" panose="020B0604020202020204" pitchFamily="34" charset="0"/>
                <a:ea typeface="微软雅黑" pitchFamily="34" charset="-122"/>
                <a:cs typeface="Arial" panose="020B0604020202020204" pitchFamily="34" charset="0"/>
              </a:rPr>
              <a:t>做一做</a:t>
            </a:r>
            <a:endParaRPr lang="zh-CN" altLang="en-US" sz="3000" b="1" dirty="0">
              <a:solidFill>
                <a:schemeClr val="tx1">
                  <a:lumMod val="75000"/>
                  <a:lumOff val="25000"/>
                </a:schemeClr>
              </a:solidFill>
              <a:latin typeface="Arial" panose="020B0604020202020204" pitchFamily="34" charset="0"/>
              <a:ea typeface="微软雅黑" pitchFamily="34" charset="-122"/>
              <a:cs typeface="Arial" panose="020B0604020202020204" pitchFamily="34" charset="0"/>
            </a:endParaRPr>
          </a:p>
        </p:txBody>
      </p:sp>
      <p:grpSp>
        <p:nvGrpSpPr>
          <p:cNvPr id="14" name="组合 13">
            <a:extLst>
              <a:ext uri="{FF2B5EF4-FFF2-40B4-BE49-F238E27FC236}">
                <a16:creationId xmlns:a16="http://schemas.microsoft.com/office/drawing/2014/main" xmlns="" id="{8A99C6E1-BBA7-4289-A27E-CC68EC377721}"/>
              </a:ext>
            </a:extLst>
          </p:cNvPr>
          <p:cNvGrpSpPr/>
          <p:nvPr/>
        </p:nvGrpSpPr>
        <p:grpSpPr>
          <a:xfrm>
            <a:off x="1133475" y="2930291"/>
            <a:ext cx="423141" cy="412674"/>
            <a:chOff x="5865813" y="3209925"/>
            <a:chExt cx="449263" cy="438150"/>
          </a:xfrm>
          <a:solidFill>
            <a:srgbClr val="E93E34"/>
          </a:solidFill>
        </p:grpSpPr>
        <p:sp>
          <p:nvSpPr>
            <p:cNvPr id="15" name="Freeform 5">
              <a:extLst>
                <a:ext uri="{FF2B5EF4-FFF2-40B4-BE49-F238E27FC236}">
                  <a16:creationId xmlns:a16="http://schemas.microsoft.com/office/drawing/2014/main" xmlns="" id="{1E6FB4F1-822C-483B-A09F-4D3320C607B4}"/>
                </a:ext>
              </a:extLst>
            </p:cNvPr>
            <p:cNvSpPr>
              <a:spLocks/>
            </p:cNvSpPr>
            <p:nvPr/>
          </p:nvSpPr>
          <p:spPr bwMode="auto">
            <a:xfrm>
              <a:off x="5865813" y="3302000"/>
              <a:ext cx="165100" cy="200025"/>
            </a:xfrm>
            <a:custGeom>
              <a:avLst/>
              <a:gdLst>
                <a:gd name="T0" fmla="*/ 12 w 43"/>
                <a:gd name="T1" fmla="*/ 1 h 52"/>
                <a:gd name="T2" fmla="*/ 6 w 43"/>
                <a:gd name="T3" fmla="*/ 51 h 52"/>
                <a:gd name="T4" fmla="*/ 7 w 43"/>
                <a:gd name="T5" fmla="*/ 52 h 52"/>
                <a:gd name="T6" fmla="*/ 42 w 43"/>
                <a:gd name="T7" fmla="*/ 52 h 52"/>
                <a:gd name="T8" fmla="*/ 43 w 43"/>
                <a:gd name="T9" fmla="*/ 52 h 52"/>
                <a:gd name="T10" fmla="*/ 13 w 43"/>
                <a:gd name="T11" fmla="*/ 0 h 52"/>
                <a:gd name="T12" fmla="*/ 12 w 43"/>
                <a:gd name="T13" fmla="*/ 1 h 52"/>
              </a:gdLst>
              <a:ahLst/>
              <a:cxnLst>
                <a:cxn ang="0">
                  <a:pos x="T0" y="T1"/>
                </a:cxn>
                <a:cxn ang="0">
                  <a:pos x="T2" y="T3"/>
                </a:cxn>
                <a:cxn ang="0">
                  <a:pos x="T4" y="T5"/>
                </a:cxn>
                <a:cxn ang="0">
                  <a:pos x="T6" y="T7"/>
                </a:cxn>
                <a:cxn ang="0">
                  <a:pos x="T8" y="T9"/>
                </a:cxn>
                <a:cxn ang="0">
                  <a:pos x="T10" y="T11"/>
                </a:cxn>
                <a:cxn ang="0">
                  <a:pos x="T12" y="T13"/>
                </a:cxn>
              </a:cxnLst>
              <a:rect l="0" t="0" r="r" b="b"/>
              <a:pathLst>
                <a:path w="43" h="52">
                  <a:moveTo>
                    <a:pt x="12" y="1"/>
                  </a:moveTo>
                  <a:cubicBezTo>
                    <a:pt x="2" y="17"/>
                    <a:pt x="0" y="33"/>
                    <a:pt x="6" y="51"/>
                  </a:cubicBezTo>
                  <a:cubicBezTo>
                    <a:pt x="6" y="52"/>
                    <a:pt x="6" y="52"/>
                    <a:pt x="7" y="52"/>
                  </a:cubicBezTo>
                  <a:cubicBezTo>
                    <a:pt x="19" y="52"/>
                    <a:pt x="30" y="52"/>
                    <a:pt x="42" y="52"/>
                  </a:cubicBezTo>
                  <a:cubicBezTo>
                    <a:pt x="42" y="52"/>
                    <a:pt x="42" y="52"/>
                    <a:pt x="43" y="52"/>
                  </a:cubicBezTo>
                  <a:cubicBezTo>
                    <a:pt x="33" y="35"/>
                    <a:pt x="23" y="17"/>
                    <a:pt x="13" y="0"/>
                  </a:cubicBezTo>
                  <a:cubicBezTo>
                    <a:pt x="13" y="0"/>
                    <a:pt x="12" y="1"/>
                    <a:pt x="12" y="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 name="Freeform 6">
              <a:extLst>
                <a:ext uri="{FF2B5EF4-FFF2-40B4-BE49-F238E27FC236}">
                  <a16:creationId xmlns:a16="http://schemas.microsoft.com/office/drawing/2014/main" xmlns="" id="{947AFD10-C796-43D2-AC63-5DDECBCEACD4}"/>
                </a:ext>
              </a:extLst>
            </p:cNvPr>
            <p:cNvSpPr>
              <a:spLocks/>
            </p:cNvSpPr>
            <p:nvPr/>
          </p:nvSpPr>
          <p:spPr bwMode="auto">
            <a:xfrm>
              <a:off x="6072188" y="3444875"/>
              <a:ext cx="188913" cy="203200"/>
            </a:xfrm>
            <a:custGeom>
              <a:avLst/>
              <a:gdLst>
                <a:gd name="T0" fmla="*/ 31 w 49"/>
                <a:gd name="T1" fmla="*/ 1 h 53"/>
                <a:gd name="T2" fmla="*/ 31 w 49"/>
                <a:gd name="T3" fmla="*/ 0 h 53"/>
                <a:gd name="T4" fmla="*/ 0 w 49"/>
                <a:gd name="T5" fmla="*/ 52 h 53"/>
                <a:gd name="T6" fmla="*/ 1 w 49"/>
                <a:gd name="T7" fmla="*/ 52 h 53"/>
                <a:gd name="T8" fmla="*/ 48 w 49"/>
                <a:gd name="T9" fmla="*/ 33 h 53"/>
                <a:gd name="T10" fmla="*/ 49 w 49"/>
                <a:gd name="T11" fmla="*/ 31 h 53"/>
                <a:gd name="T12" fmla="*/ 31 w 49"/>
                <a:gd name="T13" fmla="*/ 1 h 53"/>
              </a:gdLst>
              <a:ahLst/>
              <a:cxnLst>
                <a:cxn ang="0">
                  <a:pos x="T0" y="T1"/>
                </a:cxn>
                <a:cxn ang="0">
                  <a:pos x="T2" y="T3"/>
                </a:cxn>
                <a:cxn ang="0">
                  <a:pos x="T4" y="T5"/>
                </a:cxn>
                <a:cxn ang="0">
                  <a:pos x="T6" y="T7"/>
                </a:cxn>
                <a:cxn ang="0">
                  <a:pos x="T8" y="T9"/>
                </a:cxn>
                <a:cxn ang="0">
                  <a:pos x="T10" y="T11"/>
                </a:cxn>
                <a:cxn ang="0">
                  <a:pos x="T12" y="T13"/>
                </a:cxn>
              </a:cxnLst>
              <a:rect l="0" t="0" r="r" b="b"/>
              <a:pathLst>
                <a:path w="49" h="53">
                  <a:moveTo>
                    <a:pt x="31" y="1"/>
                  </a:moveTo>
                  <a:cubicBezTo>
                    <a:pt x="31" y="1"/>
                    <a:pt x="31" y="0"/>
                    <a:pt x="31" y="0"/>
                  </a:cubicBezTo>
                  <a:cubicBezTo>
                    <a:pt x="21" y="18"/>
                    <a:pt x="11" y="35"/>
                    <a:pt x="0" y="52"/>
                  </a:cubicBezTo>
                  <a:cubicBezTo>
                    <a:pt x="1" y="52"/>
                    <a:pt x="1" y="52"/>
                    <a:pt x="1" y="52"/>
                  </a:cubicBezTo>
                  <a:cubicBezTo>
                    <a:pt x="20" y="53"/>
                    <a:pt x="36" y="47"/>
                    <a:pt x="48" y="33"/>
                  </a:cubicBezTo>
                  <a:cubicBezTo>
                    <a:pt x="49" y="32"/>
                    <a:pt x="49" y="32"/>
                    <a:pt x="49" y="31"/>
                  </a:cubicBezTo>
                  <a:cubicBezTo>
                    <a:pt x="43" y="21"/>
                    <a:pt x="37" y="11"/>
                    <a:pt x="31" y="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 name="Freeform 7">
              <a:extLst>
                <a:ext uri="{FF2B5EF4-FFF2-40B4-BE49-F238E27FC236}">
                  <a16:creationId xmlns:a16="http://schemas.microsoft.com/office/drawing/2014/main" xmlns="" id="{4FFC4983-0748-4C88-AB4E-3CBD21960036}"/>
                </a:ext>
              </a:extLst>
            </p:cNvPr>
            <p:cNvSpPr>
              <a:spLocks/>
            </p:cNvSpPr>
            <p:nvPr/>
          </p:nvSpPr>
          <p:spPr bwMode="auto">
            <a:xfrm>
              <a:off x="6157913" y="3351213"/>
              <a:ext cx="157163" cy="200025"/>
            </a:xfrm>
            <a:custGeom>
              <a:avLst/>
              <a:gdLst>
                <a:gd name="T0" fmla="*/ 36 w 41"/>
                <a:gd name="T1" fmla="*/ 0 h 52"/>
                <a:gd name="T2" fmla="*/ 26 w 41"/>
                <a:gd name="T3" fmla="*/ 0 h 52"/>
                <a:gd name="T4" fmla="*/ 10 w 41"/>
                <a:gd name="T5" fmla="*/ 0 h 52"/>
                <a:gd name="T6" fmla="*/ 1 w 41"/>
                <a:gd name="T7" fmla="*/ 0 h 52"/>
                <a:gd name="T8" fmla="*/ 0 w 41"/>
                <a:gd name="T9" fmla="*/ 0 h 52"/>
                <a:gd name="T10" fmla="*/ 30 w 41"/>
                <a:gd name="T11" fmla="*/ 52 h 52"/>
                <a:gd name="T12" fmla="*/ 34 w 41"/>
                <a:gd name="T13" fmla="*/ 46 h 52"/>
                <a:gd name="T14" fmla="*/ 40 w 41"/>
                <a:gd name="T15" fmla="*/ 23 h 52"/>
                <a:gd name="T16" fmla="*/ 37 w 41"/>
                <a:gd name="T17" fmla="*/ 1 h 52"/>
                <a:gd name="T18" fmla="*/ 36 w 41"/>
                <a:gd name="T19"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52">
                  <a:moveTo>
                    <a:pt x="36" y="0"/>
                  </a:moveTo>
                  <a:cubicBezTo>
                    <a:pt x="33" y="0"/>
                    <a:pt x="29" y="0"/>
                    <a:pt x="26" y="0"/>
                  </a:cubicBezTo>
                  <a:cubicBezTo>
                    <a:pt x="21" y="0"/>
                    <a:pt x="16" y="0"/>
                    <a:pt x="10" y="0"/>
                  </a:cubicBezTo>
                  <a:cubicBezTo>
                    <a:pt x="7" y="0"/>
                    <a:pt x="4" y="0"/>
                    <a:pt x="1" y="0"/>
                  </a:cubicBezTo>
                  <a:cubicBezTo>
                    <a:pt x="1" y="0"/>
                    <a:pt x="0" y="0"/>
                    <a:pt x="0" y="0"/>
                  </a:cubicBezTo>
                  <a:cubicBezTo>
                    <a:pt x="10" y="18"/>
                    <a:pt x="20" y="35"/>
                    <a:pt x="30" y="52"/>
                  </a:cubicBezTo>
                  <a:cubicBezTo>
                    <a:pt x="31" y="50"/>
                    <a:pt x="33" y="48"/>
                    <a:pt x="34" y="46"/>
                  </a:cubicBezTo>
                  <a:cubicBezTo>
                    <a:pt x="38" y="39"/>
                    <a:pt x="40" y="31"/>
                    <a:pt x="40" y="23"/>
                  </a:cubicBezTo>
                  <a:cubicBezTo>
                    <a:pt x="41" y="15"/>
                    <a:pt x="40" y="8"/>
                    <a:pt x="37" y="1"/>
                  </a:cubicBezTo>
                  <a:cubicBezTo>
                    <a:pt x="37" y="0"/>
                    <a:pt x="37" y="0"/>
                    <a:pt x="36"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 name="Freeform 8">
              <a:extLst>
                <a:ext uri="{FF2B5EF4-FFF2-40B4-BE49-F238E27FC236}">
                  <a16:creationId xmlns:a16="http://schemas.microsoft.com/office/drawing/2014/main" xmlns="" id="{151307BB-137F-448D-BDDD-40CC6B18EA6A}"/>
                </a:ext>
              </a:extLst>
            </p:cNvPr>
            <p:cNvSpPr>
              <a:spLocks/>
            </p:cNvSpPr>
            <p:nvPr/>
          </p:nvSpPr>
          <p:spPr bwMode="auto">
            <a:xfrm>
              <a:off x="5927725" y="3209925"/>
              <a:ext cx="184150" cy="200025"/>
            </a:xfrm>
            <a:custGeom>
              <a:avLst/>
              <a:gdLst>
                <a:gd name="T0" fmla="*/ 29 w 48"/>
                <a:gd name="T1" fmla="*/ 2 h 52"/>
                <a:gd name="T2" fmla="*/ 11 w 48"/>
                <a:gd name="T3" fmla="*/ 10 h 52"/>
                <a:gd name="T4" fmla="*/ 0 w 48"/>
                <a:gd name="T5" fmla="*/ 20 h 52"/>
                <a:gd name="T6" fmla="*/ 0 w 48"/>
                <a:gd name="T7" fmla="*/ 21 h 52"/>
                <a:gd name="T8" fmla="*/ 13 w 48"/>
                <a:gd name="T9" fmla="*/ 44 h 52"/>
                <a:gd name="T10" fmla="*/ 18 w 48"/>
                <a:gd name="T11" fmla="*/ 52 h 52"/>
                <a:gd name="T12" fmla="*/ 48 w 48"/>
                <a:gd name="T13" fmla="*/ 0 h 52"/>
                <a:gd name="T14" fmla="*/ 47 w 48"/>
                <a:gd name="T15" fmla="*/ 0 h 52"/>
                <a:gd name="T16" fmla="*/ 29 w 48"/>
                <a:gd name="T17" fmla="*/ 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52">
                  <a:moveTo>
                    <a:pt x="29" y="2"/>
                  </a:moveTo>
                  <a:cubicBezTo>
                    <a:pt x="22" y="3"/>
                    <a:pt x="17" y="6"/>
                    <a:pt x="11" y="10"/>
                  </a:cubicBezTo>
                  <a:cubicBezTo>
                    <a:pt x="7" y="12"/>
                    <a:pt x="4" y="16"/>
                    <a:pt x="0" y="20"/>
                  </a:cubicBezTo>
                  <a:cubicBezTo>
                    <a:pt x="0" y="20"/>
                    <a:pt x="0" y="20"/>
                    <a:pt x="0" y="21"/>
                  </a:cubicBezTo>
                  <a:cubicBezTo>
                    <a:pt x="5" y="29"/>
                    <a:pt x="9" y="36"/>
                    <a:pt x="13" y="44"/>
                  </a:cubicBezTo>
                  <a:cubicBezTo>
                    <a:pt x="15" y="47"/>
                    <a:pt x="17" y="49"/>
                    <a:pt x="18" y="52"/>
                  </a:cubicBezTo>
                  <a:cubicBezTo>
                    <a:pt x="28" y="35"/>
                    <a:pt x="38" y="18"/>
                    <a:pt x="48" y="0"/>
                  </a:cubicBezTo>
                  <a:cubicBezTo>
                    <a:pt x="48" y="0"/>
                    <a:pt x="47" y="0"/>
                    <a:pt x="47" y="0"/>
                  </a:cubicBezTo>
                  <a:cubicBezTo>
                    <a:pt x="41" y="0"/>
                    <a:pt x="35" y="0"/>
                    <a:pt x="29" y="2"/>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 name="Freeform 9">
              <a:extLst>
                <a:ext uri="{FF2B5EF4-FFF2-40B4-BE49-F238E27FC236}">
                  <a16:creationId xmlns:a16="http://schemas.microsoft.com/office/drawing/2014/main" xmlns="" id="{A6127834-8BFE-4603-9794-AFBCD2B42837}"/>
                </a:ext>
              </a:extLst>
            </p:cNvPr>
            <p:cNvSpPr>
              <a:spLocks/>
            </p:cNvSpPr>
            <p:nvPr/>
          </p:nvSpPr>
          <p:spPr bwMode="auto">
            <a:xfrm>
              <a:off x="5895975" y="3521075"/>
              <a:ext cx="230188" cy="123825"/>
            </a:xfrm>
            <a:custGeom>
              <a:avLst/>
              <a:gdLst>
                <a:gd name="T0" fmla="*/ 0 w 60"/>
                <a:gd name="T1" fmla="*/ 1 h 32"/>
                <a:gd name="T2" fmla="*/ 41 w 60"/>
                <a:gd name="T3" fmla="*/ 32 h 32"/>
                <a:gd name="T4" fmla="*/ 42 w 60"/>
                <a:gd name="T5" fmla="*/ 31 h 32"/>
                <a:gd name="T6" fmla="*/ 57 w 60"/>
                <a:gd name="T7" fmla="*/ 6 h 32"/>
                <a:gd name="T8" fmla="*/ 60 w 60"/>
                <a:gd name="T9" fmla="*/ 0 h 32"/>
                <a:gd name="T10" fmla="*/ 0 w 60"/>
                <a:gd name="T11" fmla="*/ 0 h 32"/>
                <a:gd name="T12" fmla="*/ 0 w 60"/>
                <a:gd name="T13" fmla="*/ 1 h 32"/>
              </a:gdLst>
              <a:ahLst/>
              <a:cxnLst>
                <a:cxn ang="0">
                  <a:pos x="T0" y="T1"/>
                </a:cxn>
                <a:cxn ang="0">
                  <a:pos x="T2" y="T3"/>
                </a:cxn>
                <a:cxn ang="0">
                  <a:pos x="T4" y="T5"/>
                </a:cxn>
                <a:cxn ang="0">
                  <a:pos x="T6" y="T7"/>
                </a:cxn>
                <a:cxn ang="0">
                  <a:pos x="T8" y="T9"/>
                </a:cxn>
                <a:cxn ang="0">
                  <a:pos x="T10" y="T11"/>
                </a:cxn>
                <a:cxn ang="0">
                  <a:pos x="T12" y="T13"/>
                </a:cxn>
              </a:cxnLst>
              <a:rect l="0" t="0" r="r" b="b"/>
              <a:pathLst>
                <a:path w="60" h="32">
                  <a:moveTo>
                    <a:pt x="0" y="1"/>
                  </a:moveTo>
                  <a:cubicBezTo>
                    <a:pt x="9" y="17"/>
                    <a:pt x="22" y="28"/>
                    <a:pt x="41" y="32"/>
                  </a:cubicBezTo>
                  <a:cubicBezTo>
                    <a:pt x="41" y="32"/>
                    <a:pt x="42" y="31"/>
                    <a:pt x="42" y="31"/>
                  </a:cubicBezTo>
                  <a:cubicBezTo>
                    <a:pt x="47" y="22"/>
                    <a:pt x="52" y="14"/>
                    <a:pt x="57" y="6"/>
                  </a:cubicBezTo>
                  <a:cubicBezTo>
                    <a:pt x="58" y="4"/>
                    <a:pt x="59" y="2"/>
                    <a:pt x="60" y="0"/>
                  </a:cubicBezTo>
                  <a:cubicBezTo>
                    <a:pt x="40" y="0"/>
                    <a:pt x="20" y="0"/>
                    <a:pt x="0" y="0"/>
                  </a:cubicBezTo>
                  <a:cubicBezTo>
                    <a:pt x="0" y="0"/>
                    <a:pt x="0" y="1"/>
                    <a:pt x="0" y="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 name="Freeform 10">
              <a:extLst>
                <a:ext uri="{FF2B5EF4-FFF2-40B4-BE49-F238E27FC236}">
                  <a16:creationId xmlns:a16="http://schemas.microsoft.com/office/drawing/2014/main" xmlns="" id="{97696F95-87E6-4977-95AB-7C7A25958BF3}"/>
                </a:ext>
              </a:extLst>
            </p:cNvPr>
            <p:cNvSpPr>
              <a:spLocks/>
            </p:cNvSpPr>
            <p:nvPr/>
          </p:nvSpPr>
          <p:spPr bwMode="auto">
            <a:xfrm>
              <a:off x="6061075" y="3213100"/>
              <a:ext cx="230188" cy="123825"/>
            </a:xfrm>
            <a:custGeom>
              <a:avLst/>
              <a:gdLst>
                <a:gd name="T0" fmla="*/ 48 w 60"/>
                <a:gd name="T1" fmla="*/ 15 h 32"/>
                <a:gd name="T2" fmla="*/ 29 w 60"/>
                <a:gd name="T3" fmla="*/ 3 h 32"/>
                <a:gd name="T4" fmla="*/ 19 w 60"/>
                <a:gd name="T5" fmla="*/ 0 h 32"/>
                <a:gd name="T6" fmla="*/ 17 w 60"/>
                <a:gd name="T7" fmla="*/ 1 h 32"/>
                <a:gd name="T8" fmla="*/ 17 w 60"/>
                <a:gd name="T9" fmla="*/ 3 h 32"/>
                <a:gd name="T10" fmla="*/ 6 w 60"/>
                <a:gd name="T11" fmla="*/ 20 h 32"/>
                <a:gd name="T12" fmla="*/ 1 w 60"/>
                <a:gd name="T13" fmla="*/ 29 h 32"/>
                <a:gd name="T14" fmla="*/ 0 w 60"/>
                <a:gd name="T15" fmla="*/ 32 h 32"/>
                <a:gd name="T16" fmla="*/ 60 w 60"/>
                <a:gd name="T17" fmla="*/ 32 h 32"/>
                <a:gd name="T18" fmla="*/ 59 w 60"/>
                <a:gd name="T19" fmla="*/ 30 h 32"/>
                <a:gd name="T20" fmla="*/ 48 w 60"/>
                <a:gd name="T21" fmla="*/ 15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0" h="32">
                  <a:moveTo>
                    <a:pt x="48" y="15"/>
                  </a:moveTo>
                  <a:cubicBezTo>
                    <a:pt x="42" y="10"/>
                    <a:pt x="36" y="5"/>
                    <a:pt x="29" y="3"/>
                  </a:cubicBezTo>
                  <a:cubicBezTo>
                    <a:pt x="26" y="2"/>
                    <a:pt x="23" y="1"/>
                    <a:pt x="19" y="0"/>
                  </a:cubicBezTo>
                  <a:cubicBezTo>
                    <a:pt x="19" y="0"/>
                    <a:pt x="18" y="0"/>
                    <a:pt x="17" y="1"/>
                  </a:cubicBezTo>
                  <a:cubicBezTo>
                    <a:pt x="17" y="1"/>
                    <a:pt x="17" y="2"/>
                    <a:pt x="17" y="3"/>
                  </a:cubicBezTo>
                  <a:cubicBezTo>
                    <a:pt x="13" y="8"/>
                    <a:pt x="10" y="14"/>
                    <a:pt x="6" y="20"/>
                  </a:cubicBezTo>
                  <a:cubicBezTo>
                    <a:pt x="4" y="23"/>
                    <a:pt x="3" y="26"/>
                    <a:pt x="1" y="29"/>
                  </a:cubicBezTo>
                  <a:cubicBezTo>
                    <a:pt x="1" y="30"/>
                    <a:pt x="0" y="31"/>
                    <a:pt x="0" y="32"/>
                  </a:cubicBezTo>
                  <a:cubicBezTo>
                    <a:pt x="20" y="32"/>
                    <a:pt x="40" y="32"/>
                    <a:pt x="60" y="32"/>
                  </a:cubicBezTo>
                  <a:cubicBezTo>
                    <a:pt x="60" y="31"/>
                    <a:pt x="60" y="31"/>
                    <a:pt x="59" y="30"/>
                  </a:cubicBezTo>
                  <a:cubicBezTo>
                    <a:pt x="56" y="24"/>
                    <a:pt x="53" y="19"/>
                    <a:pt x="48" y="15"/>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22" name="矩形 21">
            <a:extLst>
              <a:ext uri="{FF2B5EF4-FFF2-40B4-BE49-F238E27FC236}">
                <a16:creationId xmlns:a16="http://schemas.microsoft.com/office/drawing/2014/main" xmlns="" id="{8E17EB21-CBE8-448F-9805-77CD01264BB0}"/>
              </a:ext>
            </a:extLst>
          </p:cNvPr>
          <p:cNvSpPr/>
          <p:nvPr/>
        </p:nvSpPr>
        <p:spPr>
          <a:xfrm>
            <a:off x="1928867" y="2498439"/>
            <a:ext cx="9178999" cy="1135054"/>
          </a:xfrm>
          <a:prstGeom prst="rect">
            <a:avLst/>
          </a:prstGeom>
        </p:spPr>
        <p:txBody>
          <a:bodyPr wrap="square">
            <a:spAutoFit/>
          </a:bodyPr>
          <a:lstStyle/>
          <a:p>
            <a:pPr indent="612000" algn="just">
              <a:lnSpc>
                <a:spcPct val="150000"/>
              </a:lnSpc>
            </a:pPr>
            <a:r>
              <a:rPr lang="zh-CN" altLang="en-US" sz="2400" dirty="0" smtClean="0">
                <a:latin typeface="微软雅黑" panose="020B0503020204020204" pitchFamily="34" charset="-122"/>
                <a:ea typeface="微软雅黑" panose="020B0503020204020204" pitchFamily="34" charset="-122"/>
              </a:rPr>
              <a:t>学习</a:t>
            </a:r>
            <a:r>
              <a:rPr lang="en-US" altLang="zh-CN" sz="2400" dirty="0">
                <a:latin typeface="微软雅黑" panose="020B0503020204020204" pitchFamily="34" charset="-122"/>
                <a:ea typeface="微软雅黑" panose="020B0503020204020204" pitchFamily="34" charset="-122"/>
              </a:rPr>
              <a:t>《</a:t>
            </a:r>
            <a:r>
              <a:rPr lang="zh-CN" altLang="en-US" sz="2400" dirty="0">
                <a:latin typeface="微软雅黑" panose="020B0503020204020204" pitchFamily="34" charset="-122"/>
                <a:ea typeface="微软雅黑" panose="020B0503020204020204" pitchFamily="34" charset="-122"/>
              </a:rPr>
              <a:t>中华人民共和国劳动合同法</a:t>
            </a:r>
            <a:r>
              <a:rPr lang="en-US" altLang="zh-CN" sz="2400" dirty="0">
                <a:latin typeface="微软雅黑" panose="020B0503020204020204" pitchFamily="34" charset="-122"/>
                <a:ea typeface="微软雅黑" panose="020B0503020204020204" pitchFamily="34" charset="-122"/>
              </a:rPr>
              <a:t>》</a:t>
            </a:r>
            <a:r>
              <a:rPr lang="zh-CN" altLang="en-US" sz="2400" dirty="0">
                <a:latin typeface="微软雅黑" panose="020B0503020204020204" pitchFamily="34" charset="-122"/>
                <a:ea typeface="微软雅黑" panose="020B0503020204020204" pitchFamily="34" charset="-122"/>
              </a:rPr>
              <a:t>，根据相关规定拟一份劳动合同书与同学分享。</a:t>
            </a:r>
            <a:endParaRPr lang="zh-CN" altLang="en-US" sz="2400" dirty="0">
              <a:latin typeface="微软雅黑" panose="020B0503020204020204" pitchFamily="34" charset="-122"/>
              <a:ea typeface="微软雅黑" panose="020B0503020204020204" pitchFamily="34" charset="-122"/>
            </a:endParaRPr>
          </a:p>
        </p:txBody>
      </p:sp>
      <p:grpSp>
        <p:nvGrpSpPr>
          <p:cNvPr id="33" name="组合 32">
            <a:extLst>
              <a:ext uri="{FF2B5EF4-FFF2-40B4-BE49-F238E27FC236}">
                <a16:creationId xmlns:a16="http://schemas.microsoft.com/office/drawing/2014/main" xmlns="" id="{8A99C6E1-BBA7-4289-A27E-CC68EC377721}"/>
              </a:ext>
            </a:extLst>
          </p:cNvPr>
          <p:cNvGrpSpPr/>
          <p:nvPr/>
        </p:nvGrpSpPr>
        <p:grpSpPr>
          <a:xfrm>
            <a:off x="1327851" y="3987674"/>
            <a:ext cx="423141" cy="412674"/>
            <a:chOff x="5865813" y="3209925"/>
            <a:chExt cx="449263" cy="438150"/>
          </a:xfrm>
          <a:solidFill>
            <a:srgbClr val="E93E34"/>
          </a:solidFill>
        </p:grpSpPr>
        <p:sp>
          <p:nvSpPr>
            <p:cNvPr id="34" name="Freeform 5">
              <a:extLst>
                <a:ext uri="{FF2B5EF4-FFF2-40B4-BE49-F238E27FC236}">
                  <a16:creationId xmlns:a16="http://schemas.microsoft.com/office/drawing/2014/main" xmlns="" id="{1E6FB4F1-822C-483B-A09F-4D3320C607B4}"/>
                </a:ext>
              </a:extLst>
            </p:cNvPr>
            <p:cNvSpPr>
              <a:spLocks/>
            </p:cNvSpPr>
            <p:nvPr/>
          </p:nvSpPr>
          <p:spPr bwMode="auto">
            <a:xfrm>
              <a:off x="5865813" y="3302000"/>
              <a:ext cx="165100" cy="200025"/>
            </a:xfrm>
            <a:custGeom>
              <a:avLst/>
              <a:gdLst>
                <a:gd name="T0" fmla="*/ 12 w 43"/>
                <a:gd name="T1" fmla="*/ 1 h 52"/>
                <a:gd name="T2" fmla="*/ 6 w 43"/>
                <a:gd name="T3" fmla="*/ 51 h 52"/>
                <a:gd name="T4" fmla="*/ 7 w 43"/>
                <a:gd name="T5" fmla="*/ 52 h 52"/>
                <a:gd name="T6" fmla="*/ 42 w 43"/>
                <a:gd name="T7" fmla="*/ 52 h 52"/>
                <a:gd name="T8" fmla="*/ 43 w 43"/>
                <a:gd name="T9" fmla="*/ 52 h 52"/>
                <a:gd name="T10" fmla="*/ 13 w 43"/>
                <a:gd name="T11" fmla="*/ 0 h 52"/>
                <a:gd name="T12" fmla="*/ 12 w 43"/>
                <a:gd name="T13" fmla="*/ 1 h 52"/>
              </a:gdLst>
              <a:ahLst/>
              <a:cxnLst>
                <a:cxn ang="0">
                  <a:pos x="T0" y="T1"/>
                </a:cxn>
                <a:cxn ang="0">
                  <a:pos x="T2" y="T3"/>
                </a:cxn>
                <a:cxn ang="0">
                  <a:pos x="T4" y="T5"/>
                </a:cxn>
                <a:cxn ang="0">
                  <a:pos x="T6" y="T7"/>
                </a:cxn>
                <a:cxn ang="0">
                  <a:pos x="T8" y="T9"/>
                </a:cxn>
                <a:cxn ang="0">
                  <a:pos x="T10" y="T11"/>
                </a:cxn>
                <a:cxn ang="0">
                  <a:pos x="T12" y="T13"/>
                </a:cxn>
              </a:cxnLst>
              <a:rect l="0" t="0" r="r" b="b"/>
              <a:pathLst>
                <a:path w="43" h="52">
                  <a:moveTo>
                    <a:pt x="12" y="1"/>
                  </a:moveTo>
                  <a:cubicBezTo>
                    <a:pt x="2" y="17"/>
                    <a:pt x="0" y="33"/>
                    <a:pt x="6" y="51"/>
                  </a:cubicBezTo>
                  <a:cubicBezTo>
                    <a:pt x="6" y="52"/>
                    <a:pt x="6" y="52"/>
                    <a:pt x="7" y="52"/>
                  </a:cubicBezTo>
                  <a:cubicBezTo>
                    <a:pt x="19" y="52"/>
                    <a:pt x="30" y="52"/>
                    <a:pt x="42" y="52"/>
                  </a:cubicBezTo>
                  <a:cubicBezTo>
                    <a:pt x="42" y="52"/>
                    <a:pt x="42" y="52"/>
                    <a:pt x="43" y="52"/>
                  </a:cubicBezTo>
                  <a:cubicBezTo>
                    <a:pt x="33" y="35"/>
                    <a:pt x="23" y="17"/>
                    <a:pt x="13" y="0"/>
                  </a:cubicBezTo>
                  <a:cubicBezTo>
                    <a:pt x="13" y="0"/>
                    <a:pt x="12" y="1"/>
                    <a:pt x="12" y="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5" name="Freeform 6">
              <a:extLst>
                <a:ext uri="{FF2B5EF4-FFF2-40B4-BE49-F238E27FC236}">
                  <a16:creationId xmlns:a16="http://schemas.microsoft.com/office/drawing/2014/main" xmlns="" id="{947AFD10-C796-43D2-AC63-5DDECBCEACD4}"/>
                </a:ext>
              </a:extLst>
            </p:cNvPr>
            <p:cNvSpPr>
              <a:spLocks/>
            </p:cNvSpPr>
            <p:nvPr/>
          </p:nvSpPr>
          <p:spPr bwMode="auto">
            <a:xfrm>
              <a:off x="6072188" y="3444875"/>
              <a:ext cx="188913" cy="203200"/>
            </a:xfrm>
            <a:custGeom>
              <a:avLst/>
              <a:gdLst>
                <a:gd name="T0" fmla="*/ 31 w 49"/>
                <a:gd name="T1" fmla="*/ 1 h 53"/>
                <a:gd name="T2" fmla="*/ 31 w 49"/>
                <a:gd name="T3" fmla="*/ 0 h 53"/>
                <a:gd name="T4" fmla="*/ 0 w 49"/>
                <a:gd name="T5" fmla="*/ 52 h 53"/>
                <a:gd name="T6" fmla="*/ 1 w 49"/>
                <a:gd name="T7" fmla="*/ 52 h 53"/>
                <a:gd name="T8" fmla="*/ 48 w 49"/>
                <a:gd name="T9" fmla="*/ 33 h 53"/>
                <a:gd name="T10" fmla="*/ 49 w 49"/>
                <a:gd name="T11" fmla="*/ 31 h 53"/>
                <a:gd name="T12" fmla="*/ 31 w 49"/>
                <a:gd name="T13" fmla="*/ 1 h 53"/>
              </a:gdLst>
              <a:ahLst/>
              <a:cxnLst>
                <a:cxn ang="0">
                  <a:pos x="T0" y="T1"/>
                </a:cxn>
                <a:cxn ang="0">
                  <a:pos x="T2" y="T3"/>
                </a:cxn>
                <a:cxn ang="0">
                  <a:pos x="T4" y="T5"/>
                </a:cxn>
                <a:cxn ang="0">
                  <a:pos x="T6" y="T7"/>
                </a:cxn>
                <a:cxn ang="0">
                  <a:pos x="T8" y="T9"/>
                </a:cxn>
                <a:cxn ang="0">
                  <a:pos x="T10" y="T11"/>
                </a:cxn>
                <a:cxn ang="0">
                  <a:pos x="T12" y="T13"/>
                </a:cxn>
              </a:cxnLst>
              <a:rect l="0" t="0" r="r" b="b"/>
              <a:pathLst>
                <a:path w="49" h="53">
                  <a:moveTo>
                    <a:pt x="31" y="1"/>
                  </a:moveTo>
                  <a:cubicBezTo>
                    <a:pt x="31" y="1"/>
                    <a:pt x="31" y="0"/>
                    <a:pt x="31" y="0"/>
                  </a:cubicBezTo>
                  <a:cubicBezTo>
                    <a:pt x="21" y="18"/>
                    <a:pt x="11" y="35"/>
                    <a:pt x="0" y="52"/>
                  </a:cubicBezTo>
                  <a:cubicBezTo>
                    <a:pt x="1" y="52"/>
                    <a:pt x="1" y="52"/>
                    <a:pt x="1" y="52"/>
                  </a:cubicBezTo>
                  <a:cubicBezTo>
                    <a:pt x="20" y="53"/>
                    <a:pt x="36" y="47"/>
                    <a:pt x="48" y="33"/>
                  </a:cubicBezTo>
                  <a:cubicBezTo>
                    <a:pt x="49" y="32"/>
                    <a:pt x="49" y="32"/>
                    <a:pt x="49" y="31"/>
                  </a:cubicBezTo>
                  <a:cubicBezTo>
                    <a:pt x="43" y="21"/>
                    <a:pt x="37" y="11"/>
                    <a:pt x="31" y="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6" name="Freeform 7">
              <a:extLst>
                <a:ext uri="{FF2B5EF4-FFF2-40B4-BE49-F238E27FC236}">
                  <a16:creationId xmlns:a16="http://schemas.microsoft.com/office/drawing/2014/main" xmlns="" id="{4FFC4983-0748-4C88-AB4E-3CBD21960036}"/>
                </a:ext>
              </a:extLst>
            </p:cNvPr>
            <p:cNvSpPr>
              <a:spLocks/>
            </p:cNvSpPr>
            <p:nvPr/>
          </p:nvSpPr>
          <p:spPr bwMode="auto">
            <a:xfrm>
              <a:off x="6157913" y="3351213"/>
              <a:ext cx="157163" cy="200025"/>
            </a:xfrm>
            <a:custGeom>
              <a:avLst/>
              <a:gdLst>
                <a:gd name="T0" fmla="*/ 36 w 41"/>
                <a:gd name="T1" fmla="*/ 0 h 52"/>
                <a:gd name="T2" fmla="*/ 26 w 41"/>
                <a:gd name="T3" fmla="*/ 0 h 52"/>
                <a:gd name="T4" fmla="*/ 10 w 41"/>
                <a:gd name="T5" fmla="*/ 0 h 52"/>
                <a:gd name="T6" fmla="*/ 1 w 41"/>
                <a:gd name="T7" fmla="*/ 0 h 52"/>
                <a:gd name="T8" fmla="*/ 0 w 41"/>
                <a:gd name="T9" fmla="*/ 0 h 52"/>
                <a:gd name="T10" fmla="*/ 30 w 41"/>
                <a:gd name="T11" fmla="*/ 52 h 52"/>
                <a:gd name="T12" fmla="*/ 34 w 41"/>
                <a:gd name="T13" fmla="*/ 46 h 52"/>
                <a:gd name="T14" fmla="*/ 40 w 41"/>
                <a:gd name="T15" fmla="*/ 23 h 52"/>
                <a:gd name="T16" fmla="*/ 37 w 41"/>
                <a:gd name="T17" fmla="*/ 1 h 52"/>
                <a:gd name="T18" fmla="*/ 36 w 41"/>
                <a:gd name="T19"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52">
                  <a:moveTo>
                    <a:pt x="36" y="0"/>
                  </a:moveTo>
                  <a:cubicBezTo>
                    <a:pt x="33" y="0"/>
                    <a:pt x="29" y="0"/>
                    <a:pt x="26" y="0"/>
                  </a:cubicBezTo>
                  <a:cubicBezTo>
                    <a:pt x="21" y="0"/>
                    <a:pt x="16" y="0"/>
                    <a:pt x="10" y="0"/>
                  </a:cubicBezTo>
                  <a:cubicBezTo>
                    <a:pt x="7" y="0"/>
                    <a:pt x="4" y="0"/>
                    <a:pt x="1" y="0"/>
                  </a:cubicBezTo>
                  <a:cubicBezTo>
                    <a:pt x="1" y="0"/>
                    <a:pt x="0" y="0"/>
                    <a:pt x="0" y="0"/>
                  </a:cubicBezTo>
                  <a:cubicBezTo>
                    <a:pt x="10" y="18"/>
                    <a:pt x="20" y="35"/>
                    <a:pt x="30" y="52"/>
                  </a:cubicBezTo>
                  <a:cubicBezTo>
                    <a:pt x="31" y="50"/>
                    <a:pt x="33" y="48"/>
                    <a:pt x="34" y="46"/>
                  </a:cubicBezTo>
                  <a:cubicBezTo>
                    <a:pt x="38" y="39"/>
                    <a:pt x="40" y="31"/>
                    <a:pt x="40" y="23"/>
                  </a:cubicBezTo>
                  <a:cubicBezTo>
                    <a:pt x="41" y="15"/>
                    <a:pt x="40" y="8"/>
                    <a:pt x="37" y="1"/>
                  </a:cubicBezTo>
                  <a:cubicBezTo>
                    <a:pt x="37" y="0"/>
                    <a:pt x="37" y="0"/>
                    <a:pt x="36"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7" name="Freeform 8">
              <a:extLst>
                <a:ext uri="{FF2B5EF4-FFF2-40B4-BE49-F238E27FC236}">
                  <a16:creationId xmlns:a16="http://schemas.microsoft.com/office/drawing/2014/main" xmlns="" id="{151307BB-137F-448D-BDDD-40CC6B18EA6A}"/>
                </a:ext>
              </a:extLst>
            </p:cNvPr>
            <p:cNvSpPr>
              <a:spLocks/>
            </p:cNvSpPr>
            <p:nvPr/>
          </p:nvSpPr>
          <p:spPr bwMode="auto">
            <a:xfrm>
              <a:off x="5927725" y="3209925"/>
              <a:ext cx="184150" cy="200025"/>
            </a:xfrm>
            <a:custGeom>
              <a:avLst/>
              <a:gdLst>
                <a:gd name="T0" fmla="*/ 29 w 48"/>
                <a:gd name="T1" fmla="*/ 2 h 52"/>
                <a:gd name="T2" fmla="*/ 11 w 48"/>
                <a:gd name="T3" fmla="*/ 10 h 52"/>
                <a:gd name="T4" fmla="*/ 0 w 48"/>
                <a:gd name="T5" fmla="*/ 20 h 52"/>
                <a:gd name="T6" fmla="*/ 0 w 48"/>
                <a:gd name="T7" fmla="*/ 21 h 52"/>
                <a:gd name="T8" fmla="*/ 13 w 48"/>
                <a:gd name="T9" fmla="*/ 44 h 52"/>
                <a:gd name="T10" fmla="*/ 18 w 48"/>
                <a:gd name="T11" fmla="*/ 52 h 52"/>
                <a:gd name="T12" fmla="*/ 48 w 48"/>
                <a:gd name="T13" fmla="*/ 0 h 52"/>
                <a:gd name="T14" fmla="*/ 47 w 48"/>
                <a:gd name="T15" fmla="*/ 0 h 52"/>
                <a:gd name="T16" fmla="*/ 29 w 48"/>
                <a:gd name="T17" fmla="*/ 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52">
                  <a:moveTo>
                    <a:pt x="29" y="2"/>
                  </a:moveTo>
                  <a:cubicBezTo>
                    <a:pt x="22" y="3"/>
                    <a:pt x="17" y="6"/>
                    <a:pt x="11" y="10"/>
                  </a:cubicBezTo>
                  <a:cubicBezTo>
                    <a:pt x="7" y="12"/>
                    <a:pt x="4" y="16"/>
                    <a:pt x="0" y="20"/>
                  </a:cubicBezTo>
                  <a:cubicBezTo>
                    <a:pt x="0" y="20"/>
                    <a:pt x="0" y="20"/>
                    <a:pt x="0" y="21"/>
                  </a:cubicBezTo>
                  <a:cubicBezTo>
                    <a:pt x="5" y="29"/>
                    <a:pt x="9" y="36"/>
                    <a:pt x="13" y="44"/>
                  </a:cubicBezTo>
                  <a:cubicBezTo>
                    <a:pt x="15" y="47"/>
                    <a:pt x="17" y="49"/>
                    <a:pt x="18" y="52"/>
                  </a:cubicBezTo>
                  <a:cubicBezTo>
                    <a:pt x="28" y="35"/>
                    <a:pt x="38" y="18"/>
                    <a:pt x="48" y="0"/>
                  </a:cubicBezTo>
                  <a:cubicBezTo>
                    <a:pt x="48" y="0"/>
                    <a:pt x="47" y="0"/>
                    <a:pt x="47" y="0"/>
                  </a:cubicBezTo>
                  <a:cubicBezTo>
                    <a:pt x="41" y="0"/>
                    <a:pt x="35" y="0"/>
                    <a:pt x="29" y="2"/>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8" name="Freeform 9">
              <a:extLst>
                <a:ext uri="{FF2B5EF4-FFF2-40B4-BE49-F238E27FC236}">
                  <a16:creationId xmlns:a16="http://schemas.microsoft.com/office/drawing/2014/main" xmlns="" id="{A6127834-8BFE-4603-9794-AFBCD2B42837}"/>
                </a:ext>
              </a:extLst>
            </p:cNvPr>
            <p:cNvSpPr>
              <a:spLocks/>
            </p:cNvSpPr>
            <p:nvPr/>
          </p:nvSpPr>
          <p:spPr bwMode="auto">
            <a:xfrm>
              <a:off x="5895975" y="3521075"/>
              <a:ext cx="230188" cy="123825"/>
            </a:xfrm>
            <a:custGeom>
              <a:avLst/>
              <a:gdLst>
                <a:gd name="T0" fmla="*/ 0 w 60"/>
                <a:gd name="T1" fmla="*/ 1 h 32"/>
                <a:gd name="T2" fmla="*/ 41 w 60"/>
                <a:gd name="T3" fmla="*/ 32 h 32"/>
                <a:gd name="T4" fmla="*/ 42 w 60"/>
                <a:gd name="T5" fmla="*/ 31 h 32"/>
                <a:gd name="T6" fmla="*/ 57 w 60"/>
                <a:gd name="T7" fmla="*/ 6 h 32"/>
                <a:gd name="T8" fmla="*/ 60 w 60"/>
                <a:gd name="T9" fmla="*/ 0 h 32"/>
                <a:gd name="T10" fmla="*/ 0 w 60"/>
                <a:gd name="T11" fmla="*/ 0 h 32"/>
                <a:gd name="T12" fmla="*/ 0 w 60"/>
                <a:gd name="T13" fmla="*/ 1 h 32"/>
              </a:gdLst>
              <a:ahLst/>
              <a:cxnLst>
                <a:cxn ang="0">
                  <a:pos x="T0" y="T1"/>
                </a:cxn>
                <a:cxn ang="0">
                  <a:pos x="T2" y="T3"/>
                </a:cxn>
                <a:cxn ang="0">
                  <a:pos x="T4" y="T5"/>
                </a:cxn>
                <a:cxn ang="0">
                  <a:pos x="T6" y="T7"/>
                </a:cxn>
                <a:cxn ang="0">
                  <a:pos x="T8" y="T9"/>
                </a:cxn>
                <a:cxn ang="0">
                  <a:pos x="T10" y="T11"/>
                </a:cxn>
                <a:cxn ang="0">
                  <a:pos x="T12" y="T13"/>
                </a:cxn>
              </a:cxnLst>
              <a:rect l="0" t="0" r="r" b="b"/>
              <a:pathLst>
                <a:path w="60" h="32">
                  <a:moveTo>
                    <a:pt x="0" y="1"/>
                  </a:moveTo>
                  <a:cubicBezTo>
                    <a:pt x="9" y="17"/>
                    <a:pt x="22" y="28"/>
                    <a:pt x="41" y="32"/>
                  </a:cubicBezTo>
                  <a:cubicBezTo>
                    <a:pt x="41" y="32"/>
                    <a:pt x="42" y="31"/>
                    <a:pt x="42" y="31"/>
                  </a:cubicBezTo>
                  <a:cubicBezTo>
                    <a:pt x="47" y="22"/>
                    <a:pt x="52" y="14"/>
                    <a:pt x="57" y="6"/>
                  </a:cubicBezTo>
                  <a:cubicBezTo>
                    <a:pt x="58" y="4"/>
                    <a:pt x="59" y="2"/>
                    <a:pt x="60" y="0"/>
                  </a:cubicBezTo>
                  <a:cubicBezTo>
                    <a:pt x="40" y="0"/>
                    <a:pt x="20" y="0"/>
                    <a:pt x="0" y="0"/>
                  </a:cubicBezTo>
                  <a:cubicBezTo>
                    <a:pt x="0" y="0"/>
                    <a:pt x="0" y="1"/>
                    <a:pt x="0" y="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9" name="Freeform 10">
              <a:extLst>
                <a:ext uri="{FF2B5EF4-FFF2-40B4-BE49-F238E27FC236}">
                  <a16:creationId xmlns:a16="http://schemas.microsoft.com/office/drawing/2014/main" xmlns="" id="{97696F95-87E6-4977-95AB-7C7A25958BF3}"/>
                </a:ext>
              </a:extLst>
            </p:cNvPr>
            <p:cNvSpPr>
              <a:spLocks/>
            </p:cNvSpPr>
            <p:nvPr/>
          </p:nvSpPr>
          <p:spPr bwMode="auto">
            <a:xfrm>
              <a:off x="6061075" y="3213100"/>
              <a:ext cx="230188" cy="123825"/>
            </a:xfrm>
            <a:custGeom>
              <a:avLst/>
              <a:gdLst>
                <a:gd name="T0" fmla="*/ 48 w 60"/>
                <a:gd name="T1" fmla="*/ 15 h 32"/>
                <a:gd name="T2" fmla="*/ 29 w 60"/>
                <a:gd name="T3" fmla="*/ 3 h 32"/>
                <a:gd name="T4" fmla="*/ 19 w 60"/>
                <a:gd name="T5" fmla="*/ 0 h 32"/>
                <a:gd name="T6" fmla="*/ 17 w 60"/>
                <a:gd name="T7" fmla="*/ 1 h 32"/>
                <a:gd name="T8" fmla="*/ 17 w 60"/>
                <a:gd name="T9" fmla="*/ 3 h 32"/>
                <a:gd name="T10" fmla="*/ 6 w 60"/>
                <a:gd name="T11" fmla="*/ 20 h 32"/>
                <a:gd name="T12" fmla="*/ 1 w 60"/>
                <a:gd name="T13" fmla="*/ 29 h 32"/>
                <a:gd name="T14" fmla="*/ 0 w 60"/>
                <a:gd name="T15" fmla="*/ 32 h 32"/>
                <a:gd name="T16" fmla="*/ 60 w 60"/>
                <a:gd name="T17" fmla="*/ 32 h 32"/>
                <a:gd name="T18" fmla="*/ 59 w 60"/>
                <a:gd name="T19" fmla="*/ 30 h 32"/>
                <a:gd name="T20" fmla="*/ 48 w 60"/>
                <a:gd name="T21" fmla="*/ 15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0" h="32">
                  <a:moveTo>
                    <a:pt x="48" y="15"/>
                  </a:moveTo>
                  <a:cubicBezTo>
                    <a:pt x="42" y="10"/>
                    <a:pt x="36" y="5"/>
                    <a:pt x="29" y="3"/>
                  </a:cubicBezTo>
                  <a:cubicBezTo>
                    <a:pt x="26" y="2"/>
                    <a:pt x="23" y="1"/>
                    <a:pt x="19" y="0"/>
                  </a:cubicBezTo>
                  <a:cubicBezTo>
                    <a:pt x="19" y="0"/>
                    <a:pt x="18" y="0"/>
                    <a:pt x="17" y="1"/>
                  </a:cubicBezTo>
                  <a:cubicBezTo>
                    <a:pt x="17" y="1"/>
                    <a:pt x="17" y="2"/>
                    <a:pt x="17" y="3"/>
                  </a:cubicBezTo>
                  <a:cubicBezTo>
                    <a:pt x="13" y="8"/>
                    <a:pt x="10" y="14"/>
                    <a:pt x="6" y="20"/>
                  </a:cubicBezTo>
                  <a:cubicBezTo>
                    <a:pt x="4" y="23"/>
                    <a:pt x="3" y="26"/>
                    <a:pt x="1" y="29"/>
                  </a:cubicBezTo>
                  <a:cubicBezTo>
                    <a:pt x="1" y="30"/>
                    <a:pt x="0" y="31"/>
                    <a:pt x="0" y="32"/>
                  </a:cubicBezTo>
                  <a:cubicBezTo>
                    <a:pt x="20" y="32"/>
                    <a:pt x="40" y="32"/>
                    <a:pt x="60" y="32"/>
                  </a:cubicBezTo>
                  <a:cubicBezTo>
                    <a:pt x="60" y="31"/>
                    <a:pt x="60" y="31"/>
                    <a:pt x="59" y="30"/>
                  </a:cubicBezTo>
                  <a:cubicBezTo>
                    <a:pt x="56" y="24"/>
                    <a:pt x="53" y="19"/>
                    <a:pt x="48" y="15"/>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40" name="组合 39">
            <a:extLst>
              <a:ext uri="{FF2B5EF4-FFF2-40B4-BE49-F238E27FC236}">
                <a16:creationId xmlns:a16="http://schemas.microsoft.com/office/drawing/2014/main" xmlns="" id="{8A99C6E1-BBA7-4289-A27E-CC68EC377721}"/>
              </a:ext>
            </a:extLst>
          </p:cNvPr>
          <p:cNvGrpSpPr/>
          <p:nvPr/>
        </p:nvGrpSpPr>
        <p:grpSpPr>
          <a:xfrm>
            <a:off x="2153290" y="5120764"/>
            <a:ext cx="423141" cy="412674"/>
            <a:chOff x="5865813" y="3209925"/>
            <a:chExt cx="449263" cy="438150"/>
          </a:xfrm>
          <a:solidFill>
            <a:srgbClr val="E93E34"/>
          </a:solidFill>
        </p:grpSpPr>
        <p:sp>
          <p:nvSpPr>
            <p:cNvPr id="41" name="Freeform 5">
              <a:extLst>
                <a:ext uri="{FF2B5EF4-FFF2-40B4-BE49-F238E27FC236}">
                  <a16:creationId xmlns:a16="http://schemas.microsoft.com/office/drawing/2014/main" xmlns="" id="{1E6FB4F1-822C-483B-A09F-4D3320C607B4}"/>
                </a:ext>
              </a:extLst>
            </p:cNvPr>
            <p:cNvSpPr>
              <a:spLocks/>
            </p:cNvSpPr>
            <p:nvPr/>
          </p:nvSpPr>
          <p:spPr bwMode="auto">
            <a:xfrm>
              <a:off x="5865813" y="3302000"/>
              <a:ext cx="165100" cy="200025"/>
            </a:xfrm>
            <a:custGeom>
              <a:avLst/>
              <a:gdLst>
                <a:gd name="T0" fmla="*/ 12 w 43"/>
                <a:gd name="T1" fmla="*/ 1 h 52"/>
                <a:gd name="T2" fmla="*/ 6 w 43"/>
                <a:gd name="T3" fmla="*/ 51 h 52"/>
                <a:gd name="T4" fmla="*/ 7 w 43"/>
                <a:gd name="T5" fmla="*/ 52 h 52"/>
                <a:gd name="T6" fmla="*/ 42 w 43"/>
                <a:gd name="T7" fmla="*/ 52 h 52"/>
                <a:gd name="T8" fmla="*/ 43 w 43"/>
                <a:gd name="T9" fmla="*/ 52 h 52"/>
                <a:gd name="T10" fmla="*/ 13 w 43"/>
                <a:gd name="T11" fmla="*/ 0 h 52"/>
                <a:gd name="T12" fmla="*/ 12 w 43"/>
                <a:gd name="T13" fmla="*/ 1 h 52"/>
              </a:gdLst>
              <a:ahLst/>
              <a:cxnLst>
                <a:cxn ang="0">
                  <a:pos x="T0" y="T1"/>
                </a:cxn>
                <a:cxn ang="0">
                  <a:pos x="T2" y="T3"/>
                </a:cxn>
                <a:cxn ang="0">
                  <a:pos x="T4" y="T5"/>
                </a:cxn>
                <a:cxn ang="0">
                  <a:pos x="T6" y="T7"/>
                </a:cxn>
                <a:cxn ang="0">
                  <a:pos x="T8" y="T9"/>
                </a:cxn>
                <a:cxn ang="0">
                  <a:pos x="T10" y="T11"/>
                </a:cxn>
                <a:cxn ang="0">
                  <a:pos x="T12" y="T13"/>
                </a:cxn>
              </a:cxnLst>
              <a:rect l="0" t="0" r="r" b="b"/>
              <a:pathLst>
                <a:path w="43" h="52">
                  <a:moveTo>
                    <a:pt x="12" y="1"/>
                  </a:moveTo>
                  <a:cubicBezTo>
                    <a:pt x="2" y="17"/>
                    <a:pt x="0" y="33"/>
                    <a:pt x="6" y="51"/>
                  </a:cubicBezTo>
                  <a:cubicBezTo>
                    <a:pt x="6" y="52"/>
                    <a:pt x="6" y="52"/>
                    <a:pt x="7" y="52"/>
                  </a:cubicBezTo>
                  <a:cubicBezTo>
                    <a:pt x="19" y="52"/>
                    <a:pt x="30" y="52"/>
                    <a:pt x="42" y="52"/>
                  </a:cubicBezTo>
                  <a:cubicBezTo>
                    <a:pt x="42" y="52"/>
                    <a:pt x="42" y="52"/>
                    <a:pt x="43" y="52"/>
                  </a:cubicBezTo>
                  <a:cubicBezTo>
                    <a:pt x="33" y="35"/>
                    <a:pt x="23" y="17"/>
                    <a:pt x="13" y="0"/>
                  </a:cubicBezTo>
                  <a:cubicBezTo>
                    <a:pt x="13" y="0"/>
                    <a:pt x="12" y="1"/>
                    <a:pt x="12" y="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2" name="Freeform 6">
              <a:extLst>
                <a:ext uri="{FF2B5EF4-FFF2-40B4-BE49-F238E27FC236}">
                  <a16:creationId xmlns:a16="http://schemas.microsoft.com/office/drawing/2014/main" xmlns="" id="{947AFD10-C796-43D2-AC63-5DDECBCEACD4}"/>
                </a:ext>
              </a:extLst>
            </p:cNvPr>
            <p:cNvSpPr>
              <a:spLocks/>
            </p:cNvSpPr>
            <p:nvPr/>
          </p:nvSpPr>
          <p:spPr bwMode="auto">
            <a:xfrm>
              <a:off x="6072188" y="3444875"/>
              <a:ext cx="188913" cy="203200"/>
            </a:xfrm>
            <a:custGeom>
              <a:avLst/>
              <a:gdLst>
                <a:gd name="T0" fmla="*/ 31 w 49"/>
                <a:gd name="T1" fmla="*/ 1 h 53"/>
                <a:gd name="T2" fmla="*/ 31 w 49"/>
                <a:gd name="T3" fmla="*/ 0 h 53"/>
                <a:gd name="T4" fmla="*/ 0 w 49"/>
                <a:gd name="T5" fmla="*/ 52 h 53"/>
                <a:gd name="T6" fmla="*/ 1 w 49"/>
                <a:gd name="T7" fmla="*/ 52 h 53"/>
                <a:gd name="T8" fmla="*/ 48 w 49"/>
                <a:gd name="T9" fmla="*/ 33 h 53"/>
                <a:gd name="T10" fmla="*/ 49 w 49"/>
                <a:gd name="T11" fmla="*/ 31 h 53"/>
                <a:gd name="T12" fmla="*/ 31 w 49"/>
                <a:gd name="T13" fmla="*/ 1 h 53"/>
              </a:gdLst>
              <a:ahLst/>
              <a:cxnLst>
                <a:cxn ang="0">
                  <a:pos x="T0" y="T1"/>
                </a:cxn>
                <a:cxn ang="0">
                  <a:pos x="T2" y="T3"/>
                </a:cxn>
                <a:cxn ang="0">
                  <a:pos x="T4" y="T5"/>
                </a:cxn>
                <a:cxn ang="0">
                  <a:pos x="T6" y="T7"/>
                </a:cxn>
                <a:cxn ang="0">
                  <a:pos x="T8" y="T9"/>
                </a:cxn>
                <a:cxn ang="0">
                  <a:pos x="T10" y="T11"/>
                </a:cxn>
                <a:cxn ang="0">
                  <a:pos x="T12" y="T13"/>
                </a:cxn>
              </a:cxnLst>
              <a:rect l="0" t="0" r="r" b="b"/>
              <a:pathLst>
                <a:path w="49" h="53">
                  <a:moveTo>
                    <a:pt x="31" y="1"/>
                  </a:moveTo>
                  <a:cubicBezTo>
                    <a:pt x="31" y="1"/>
                    <a:pt x="31" y="0"/>
                    <a:pt x="31" y="0"/>
                  </a:cubicBezTo>
                  <a:cubicBezTo>
                    <a:pt x="21" y="18"/>
                    <a:pt x="11" y="35"/>
                    <a:pt x="0" y="52"/>
                  </a:cubicBezTo>
                  <a:cubicBezTo>
                    <a:pt x="1" y="52"/>
                    <a:pt x="1" y="52"/>
                    <a:pt x="1" y="52"/>
                  </a:cubicBezTo>
                  <a:cubicBezTo>
                    <a:pt x="20" y="53"/>
                    <a:pt x="36" y="47"/>
                    <a:pt x="48" y="33"/>
                  </a:cubicBezTo>
                  <a:cubicBezTo>
                    <a:pt x="49" y="32"/>
                    <a:pt x="49" y="32"/>
                    <a:pt x="49" y="31"/>
                  </a:cubicBezTo>
                  <a:cubicBezTo>
                    <a:pt x="43" y="21"/>
                    <a:pt x="37" y="11"/>
                    <a:pt x="31" y="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3" name="Freeform 7">
              <a:extLst>
                <a:ext uri="{FF2B5EF4-FFF2-40B4-BE49-F238E27FC236}">
                  <a16:creationId xmlns:a16="http://schemas.microsoft.com/office/drawing/2014/main" xmlns="" id="{4FFC4983-0748-4C88-AB4E-3CBD21960036}"/>
                </a:ext>
              </a:extLst>
            </p:cNvPr>
            <p:cNvSpPr>
              <a:spLocks/>
            </p:cNvSpPr>
            <p:nvPr/>
          </p:nvSpPr>
          <p:spPr bwMode="auto">
            <a:xfrm>
              <a:off x="6157913" y="3351213"/>
              <a:ext cx="157163" cy="200025"/>
            </a:xfrm>
            <a:custGeom>
              <a:avLst/>
              <a:gdLst>
                <a:gd name="T0" fmla="*/ 36 w 41"/>
                <a:gd name="T1" fmla="*/ 0 h 52"/>
                <a:gd name="T2" fmla="*/ 26 w 41"/>
                <a:gd name="T3" fmla="*/ 0 h 52"/>
                <a:gd name="T4" fmla="*/ 10 w 41"/>
                <a:gd name="T5" fmla="*/ 0 h 52"/>
                <a:gd name="T6" fmla="*/ 1 w 41"/>
                <a:gd name="T7" fmla="*/ 0 h 52"/>
                <a:gd name="T8" fmla="*/ 0 w 41"/>
                <a:gd name="T9" fmla="*/ 0 h 52"/>
                <a:gd name="T10" fmla="*/ 30 w 41"/>
                <a:gd name="T11" fmla="*/ 52 h 52"/>
                <a:gd name="T12" fmla="*/ 34 w 41"/>
                <a:gd name="T13" fmla="*/ 46 h 52"/>
                <a:gd name="T14" fmla="*/ 40 w 41"/>
                <a:gd name="T15" fmla="*/ 23 h 52"/>
                <a:gd name="T16" fmla="*/ 37 w 41"/>
                <a:gd name="T17" fmla="*/ 1 h 52"/>
                <a:gd name="T18" fmla="*/ 36 w 41"/>
                <a:gd name="T19"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52">
                  <a:moveTo>
                    <a:pt x="36" y="0"/>
                  </a:moveTo>
                  <a:cubicBezTo>
                    <a:pt x="33" y="0"/>
                    <a:pt x="29" y="0"/>
                    <a:pt x="26" y="0"/>
                  </a:cubicBezTo>
                  <a:cubicBezTo>
                    <a:pt x="21" y="0"/>
                    <a:pt x="16" y="0"/>
                    <a:pt x="10" y="0"/>
                  </a:cubicBezTo>
                  <a:cubicBezTo>
                    <a:pt x="7" y="0"/>
                    <a:pt x="4" y="0"/>
                    <a:pt x="1" y="0"/>
                  </a:cubicBezTo>
                  <a:cubicBezTo>
                    <a:pt x="1" y="0"/>
                    <a:pt x="0" y="0"/>
                    <a:pt x="0" y="0"/>
                  </a:cubicBezTo>
                  <a:cubicBezTo>
                    <a:pt x="10" y="18"/>
                    <a:pt x="20" y="35"/>
                    <a:pt x="30" y="52"/>
                  </a:cubicBezTo>
                  <a:cubicBezTo>
                    <a:pt x="31" y="50"/>
                    <a:pt x="33" y="48"/>
                    <a:pt x="34" y="46"/>
                  </a:cubicBezTo>
                  <a:cubicBezTo>
                    <a:pt x="38" y="39"/>
                    <a:pt x="40" y="31"/>
                    <a:pt x="40" y="23"/>
                  </a:cubicBezTo>
                  <a:cubicBezTo>
                    <a:pt x="41" y="15"/>
                    <a:pt x="40" y="8"/>
                    <a:pt x="37" y="1"/>
                  </a:cubicBezTo>
                  <a:cubicBezTo>
                    <a:pt x="37" y="0"/>
                    <a:pt x="37" y="0"/>
                    <a:pt x="36"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4" name="Freeform 8">
              <a:extLst>
                <a:ext uri="{FF2B5EF4-FFF2-40B4-BE49-F238E27FC236}">
                  <a16:creationId xmlns:a16="http://schemas.microsoft.com/office/drawing/2014/main" xmlns="" id="{151307BB-137F-448D-BDDD-40CC6B18EA6A}"/>
                </a:ext>
              </a:extLst>
            </p:cNvPr>
            <p:cNvSpPr>
              <a:spLocks/>
            </p:cNvSpPr>
            <p:nvPr/>
          </p:nvSpPr>
          <p:spPr bwMode="auto">
            <a:xfrm>
              <a:off x="5927725" y="3209925"/>
              <a:ext cx="184150" cy="200025"/>
            </a:xfrm>
            <a:custGeom>
              <a:avLst/>
              <a:gdLst>
                <a:gd name="T0" fmla="*/ 29 w 48"/>
                <a:gd name="T1" fmla="*/ 2 h 52"/>
                <a:gd name="T2" fmla="*/ 11 w 48"/>
                <a:gd name="T3" fmla="*/ 10 h 52"/>
                <a:gd name="T4" fmla="*/ 0 w 48"/>
                <a:gd name="T5" fmla="*/ 20 h 52"/>
                <a:gd name="T6" fmla="*/ 0 w 48"/>
                <a:gd name="T7" fmla="*/ 21 h 52"/>
                <a:gd name="T8" fmla="*/ 13 w 48"/>
                <a:gd name="T9" fmla="*/ 44 h 52"/>
                <a:gd name="T10" fmla="*/ 18 w 48"/>
                <a:gd name="T11" fmla="*/ 52 h 52"/>
                <a:gd name="T12" fmla="*/ 48 w 48"/>
                <a:gd name="T13" fmla="*/ 0 h 52"/>
                <a:gd name="T14" fmla="*/ 47 w 48"/>
                <a:gd name="T15" fmla="*/ 0 h 52"/>
                <a:gd name="T16" fmla="*/ 29 w 48"/>
                <a:gd name="T17" fmla="*/ 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52">
                  <a:moveTo>
                    <a:pt x="29" y="2"/>
                  </a:moveTo>
                  <a:cubicBezTo>
                    <a:pt x="22" y="3"/>
                    <a:pt x="17" y="6"/>
                    <a:pt x="11" y="10"/>
                  </a:cubicBezTo>
                  <a:cubicBezTo>
                    <a:pt x="7" y="12"/>
                    <a:pt x="4" y="16"/>
                    <a:pt x="0" y="20"/>
                  </a:cubicBezTo>
                  <a:cubicBezTo>
                    <a:pt x="0" y="20"/>
                    <a:pt x="0" y="20"/>
                    <a:pt x="0" y="21"/>
                  </a:cubicBezTo>
                  <a:cubicBezTo>
                    <a:pt x="5" y="29"/>
                    <a:pt x="9" y="36"/>
                    <a:pt x="13" y="44"/>
                  </a:cubicBezTo>
                  <a:cubicBezTo>
                    <a:pt x="15" y="47"/>
                    <a:pt x="17" y="49"/>
                    <a:pt x="18" y="52"/>
                  </a:cubicBezTo>
                  <a:cubicBezTo>
                    <a:pt x="28" y="35"/>
                    <a:pt x="38" y="18"/>
                    <a:pt x="48" y="0"/>
                  </a:cubicBezTo>
                  <a:cubicBezTo>
                    <a:pt x="48" y="0"/>
                    <a:pt x="47" y="0"/>
                    <a:pt x="47" y="0"/>
                  </a:cubicBezTo>
                  <a:cubicBezTo>
                    <a:pt x="41" y="0"/>
                    <a:pt x="35" y="0"/>
                    <a:pt x="29" y="2"/>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5" name="Freeform 9">
              <a:extLst>
                <a:ext uri="{FF2B5EF4-FFF2-40B4-BE49-F238E27FC236}">
                  <a16:creationId xmlns:a16="http://schemas.microsoft.com/office/drawing/2014/main" xmlns="" id="{A6127834-8BFE-4603-9794-AFBCD2B42837}"/>
                </a:ext>
              </a:extLst>
            </p:cNvPr>
            <p:cNvSpPr>
              <a:spLocks/>
            </p:cNvSpPr>
            <p:nvPr/>
          </p:nvSpPr>
          <p:spPr bwMode="auto">
            <a:xfrm>
              <a:off x="5895975" y="3521075"/>
              <a:ext cx="230188" cy="123825"/>
            </a:xfrm>
            <a:custGeom>
              <a:avLst/>
              <a:gdLst>
                <a:gd name="T0" fmla="*/ 0 w 60"/>
                <a:gd name="T1" fmla="*/ 1 h 32"/>
                <a:gd name="T2" fmla="*/ 41 w 60"/>
                <a:gd name="T3" fmla="*/ 32 h 32"/>
                <a:gd name="T4" fmla="*/ 42 w 60"/>
                <a:gd name="T5" fmla="*/ 31 h 32"/>
                <a:gd name="T6" fmla="*/ 57 w 60"/>
                <a:gd name="T7" fmla="*/ 6 h 32"/>
                <a:gd name="T8" fmla="*/ 60 w 60"/>
                <a:gd name="T9" fmla="*/ 0 h 32"/>
                <a:gd name="T10" fmla="*/ 0 w 60"/>
                <a:gd name="T11" fmla="*/ 0 h 32"/>
                <a:gd name="T12" fmla="*/ 0 w 60"/>
                <a:gd name="T13" fmla="*/ 1 h 32"/>
              </a:gdLst>
              <a:ahLst/>
              <a:cxnLst>
                <a:cxn ang="0">
                  <a:pos x="T0" y="T1"/>
                </a:cxn>
                <a:cxn ang="0">
                  <a:pos x="T2" y="T3"/>
                </a:cxn>
                <a:cxn ang="0">
                  <a:pos x="T4" y="T5"/>
                </a:cxn>
                <a:cxn ang="0">
                  <a:pos x="T6" y="T7"/>
                </a:cxn>
                <a:cxn ang="0">
                  <a:pos x="T8" y="T9"/>
                </a:cxn>
                <a:cxn ang="0">
                  <a:pos x="T10" y="T11"/>
                </a:cxn>
                <a:cxn ang="0">
                  <a:pos x="T12" y="T13"/>
                </a:cxn>
              </a:cxnLst>
              <a:rect l="0" t="0" r="r" b="b"/>
              <a:pathLst>
                <a:path w="60" h="32">
                  <a:moveTo>
                    <a:pt x="0" y="1"/>
                  </a:moveTo>
                  <a:cubicBezTo>
                    <a:pt x="9" y="17"/>
                    <a:pt x="22" y="28"/>
                    <a:pt x="41" y="32"/>
                  </a:cubicBezTo>
                  <a:cubicBezTo>
                    <a:pt x="41" y="32"/>
                    <a:pt x="42" y="31"/>
                    <a:pt x="42" y="31"/>
                  </a:cubicBezTo>
                  <a:cubicBezTo>
                    <a:pt x="47" y="22"/>
                    <a:pt x="52" y="14"/>
                    <a:pt x="57" y="6"/>
                  </a:cubicBezTo>
                  <a:cubicBezTo>
                    <a:pt x="58" y="4"/>
                    <a:pt x="59" y="2"/>
                    <a:pt x="60" y="0"/>
                  </a:cubicBezTo>
                  <a:cubicBezTo>
                    <a:pt x="40" y="0"/>
                    <a:pt x="20" y="0"/>
                    <a:pt x="0" y="0"/>
                  </a:cubicBezTo>
                  <a:cubicBezTo>
                    <a:pt x="0" y="0"/>
                    <a:pt x="0" y="1"/>
                    <a:pt x="0" y="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6" name="Freeform 10">
              <a:extLst>
                <a:ext uri="{FF2B5EF4-FFF2-40B4-BE49-F238E27FC236}">
                  <a16:creationId xmlns:a16="http://schemas.microsoft.com/office/drawing/2014/main" xmlns="" id="{97696F95-87E6-4977-95AB-7C7A25958BF3}"/>
                </a:ext>
              </a:extLst>
            </p:cNvPr>
            <p:cNvSpPr>
              <a:spLocks/>
            </p:cNvSpPr>
            <p:nvPr/>
          </p:nvSpPr>
          <p:spPr bwMode="auto">
            <a:xfrm>
              <a:off x="6061075" y="3213100"/>
              <a:ext cx="230188" cy="123825"/>
            </a:xfrm>
            <a:custGeom>
              <a:avLst/>
              <a:gdLst>
                <a:gd name="T0" fmla="*/ 48 w 60"/>
                <a:gd name="T1" fmla="*/ 15 h 32"/>
                <a:gd name="T2" fmla="*/ 29 w 60"/>
                <a:gd name="T3" fmla="*/ 3 h 32"/>
                <a:gd name="T4" fmla="*/ 19 w 60"/>
                <a:gd name="T5" fmla="*/ 0 h 32"/>
                <a:gd name="T6" fmla="*/ 17 w 60"/>
                <a:gd name="T7" fmla="*/ 1 h 32"/>
                <a:gd name="T8" fmla="*/ 17 w 60"/>
                <a:gd name="T9" fmla="*/ 3 h 32"/>
                <a:gd name="T10" fmla="*/ 6 w 60"/>
                <a:gd name="T11" fmla="*/ 20 h 32"/>
                <a:gd name="T12" fmla="*/ 1 w 60"/>
                <a:gd name="T13" fmla="*/ 29 h 32"/>
                <a:gd name="T14" fmla="*/ 0 w 60"/>
                <a:gd name="T15" fmla="*/ 32 h 32"/>
                <a:gd name="T16" fmla="*/ 60 w 60"/>
                <a:gd name="T17" fmla="*/ 32 h 32"/>
                <a:gd name="T18" fmla="*/ 59 w 60"/>
                <a:gd name="T19" fmla="*/ 30 h 32"/>
                <a:gd name="T20" fmla="*/ 48 w 60"/>
                <a:gd name="T21" fmla="*/ 15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0" h="32">
                  <a:moveTo>
                    <a:pt x="48" y="15"/>
                  </a:moveTo>
                  <a:cubicBezTo>
                    <a:pt x="42" y="10"/>
                    <a:pt x="36" y="5"/>
                    <a:pt x="29" y="3"/>
                  </a:cubicBezTo>
                  <a:cubicBezTo>
                    <a:pt x="26" y="2"/>
                    <a:pt x="23" y="1"/>
                    <a:pt x="19" y="0"/>
                  </a:cubicBezTo>
                  <a:cubicBezTo>
                    <a:pt x="19" y="0"/>
                    <a:pt x="18" y="0"/>
                    <a:pt x="17" y="1"/>
                  </a:cubicBezTo>
                  <a:cubicBezTo>
                    <a:pt x="17" y="1"/>
                    <a:pt x="17" y="2"/>
                    <a:pt x="17" y="3"/>
                  </a:cubicBezTo>
                  <a:cubicBezTo>
                    <a:pt x="13" y="8"/>
                    <a:pt x="10" y="14"/>
                    <a:pt x="6" y="20"/>
                  </a:cubicBezTo>
                  <a:cubicBezTo>
                    <a:pt x="4" y="23"/>
                    <a:pt x="3" y="26"/>
                    <a:pt x="1" y="29"/>
                  </a:cubicBezTo>
                  <a:cubicBezTo>
                    <a:pt x="1" y="30"/>
                    <a:pt x="0" y="31"/>
                    <a:pt x="0" y="32"/>
                  </a:cubicBezTo>
                  <a:cubicBezTo>
                    <a:pt x="20" y="32"/>
                    <a:pt x="40" y="32"/>
                    <a:pt x="60" y="32"/>
                  </a:cubicBezTo>
                  <a:cubicBezTo>
                    <a:pt x="60" y="31"/>
                    <a:pt x="60" y="31"/>
                    <a:pt x="59" y="30"/>
                  </a:cubicBezTo>
                  <a:cubicBezTo>
                    <a:pt x="56" y="24"/>
                    <a:pt x="53" y="19"/>
                    <a:pt x="48" y="15"/>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grpSp>
      <p:pic>
        <p:nvPicPr>
          <p:cNvPr id="47" name="图片 46">
            <a:extLst>
              <a:ext uri="{FF2B5EF4-FFF2-40B4-BE49-F238E27FC236}">
                <a16:creationId xmlns:a16="http://schemas.microsoft.com/office/drawing/2014/main" xmlns="" id="{618C9993-6F6D-4BC7-B89F-36F2EC72264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75923" y="1146409"/>
            <a:ext cx="1870603" cy="1870603"/>
          </a:xfrm>
          <a:prstGeom prst="rect">
            <a:avLst/>
          </a:prstGeom>
        </p:spPr>
      </p:pic>
    </p:spTree>
    <p:extLst>
      <p:ext uri="{BB962C8B-B14F-4D97-AF65-F5344CB8AC3E}">
        <p14:creationId xmlns:p14="http://schemas.microsoft.com/office/powerpoint/2010/main" val="3291070003"/>
      </p:ext>
    </p:extLst>
  </p:cSld>
  <p:clrMapOvr>
    <a:masterClrMapping/>
  </p:clrMapOvr>
  <p:transition spd="med">
    <p:pull/>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84">
            <a:extLst>
              <a:ext uri="{FF2B5EF4-FFF2-40B4-BE49-F238E27FC236}">
                <a16:creationId xmlns:a16="http://schemas.microsoft.com/office/drawing/2014/main" xmlns="" id="{D11A8895-C31F-4A26-9354-1BAD65FDF213}"/>
              </a:ext>
            </a:extLst>
          </p:cNvPr>
          <p:cNvSpPr txBox="1"/>
          <p:nvPr/>
        </p:nvSpPr>
        <p:spPr>
          <a:xfrm>
            <a:off x="5601011" y="3945235"/>
            <a:ext cx="3708089" cy="923330"/>
          </a:xfrm>
          <a:prstGeom prst="rect">
            <a:avLst/>
          </a:prstGeom>
          <a:noFill/>
          <a:ln>
            <a:noFill/>
          </a:ln>
        </p:spPr>
        <p:txBody>
          <a:bodyPr vert="horz" wrap="square" lIns="0" tIns="0" rIns="0" bIns="0" rtlCol="0">
            <a:spAutoFit/>
          </a:bodyPr>
          <a:lstStyle/>
          <a:p>
            <a:pPr algn="dist"/>
            <a:r>
              <a:rPr lang="zh-CN" altLang="en-US" sz="6000" dirty="0">
                <a:solidFill>
                  <a:srgbClr val="E53437"/>
                </a:solidFill>
                <a:latin typeface="微软雅黑 "/>
                <a:ea typeface="字魂35号-经典雅黑" panose="00000500000000000000" pitchFamily="2" charset="-122"/>
                <a:cs typeface="+mn-ea"/>
                <a:sym typeface="+mn-lt"/>
              </a:rPr>
              <a:t>感谢观看</a:t>
            </a:r>
          </a:p>
        </p:txBody>
      </p:sp>
    </p:spTree>
    <p:extLst>
      <p:ext uri="{BB962C8B-B14F-4D97-AF65-F5344CB8AC3E}">
        <p14:creationId xmlns:p14="http://schemas.microsoft.com/office/powerpoint/2010/main" val="35956432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descr="图片包含 游戏机, 装饰品, 伞, 树&#10;&#10;描述已自动生成">
            <a:extLst>
              <a:ext uri="{FF2B5EF4-FFF2-40B4-BE49-F238E27FC236}">
                <a16:creationId xmlns:a16="http://schemas.microsoft.com/office/drawing/2014/main" xmlns="" id="{CEDC9F89-36E7-49D2-A79D-C88B5098C2E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0" name="矩形 19">
            <a:extLst>
              <a:ext uri="{FF2B5EF4-FFF2-40B4-BE49-F238E27FC236}">
                <a16:creationId xmlns:a16="http://schemas.microsoft.com/office/drawing/2014/main" xmlns="" id="{43BFEB42-6FF8-4271-B968-1F00E3231EDF}"/>
              </a:ext>
            </a:extLst>
          </p:cNvPr>
          <p:cNvSpPr/>
          <p:nvPr/>
        </p:nvSpPr>
        <p:spPr>
          <a:xfrm>
            <a:off x="331562" y="342900"/>
            <a:ext cx="11521440" cy="6172200"/>
          </a:xfrm>
          <a:prstGeom prst="rect">
            <a:avLst/>
          </a:prstGeom>
          <a:solidFill>
            <a:srgbClr val="FBF2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5824418" y="1347512"/>
            <a:ext cx="4798048" cy="663125"/>
            <a:chOff x="5612777" y="971021"/>
            <a:chExt cx="4798048" cy="663125"/>
          </a:xfrm>
        </p:grpSpPr>
        <p:sp>
          <p:nvSpPr>
            <p:cNvPr id="2" name="矩形: 圆角 1">
              <a:extLst>
                <a:ext uri="{FF2B5EF4-FFF2-40B4-BE49-F238E27FC236}">
                  <a16:creationId xmlns:a16="http://schemas.microsoft.com/office/drawing/2014/main" xmlns="" id="{C6113065-5A20-43EB-A46B-402D9FCB9102}"/>
                </a:ext>
              </a:extLst>
            </p:cNvPr>
            <p:cNvSpPr/>
            <p:nvPr/>
          </p:nvSpPr>
          <p:spPr>
            <a:xfrm>
              <a:off x="6096000" y="1060881"/>
              <a:ext cx="4314825" cy="573265"/>
            </a:xfrm>
            <a:prstGeom prst="roundRect">
              <a:avLst/>
            </a:prstGeom>
            <a:ln>
              <a:solidFill>
                <a:srgbClr val="E93E34"/>
              </a:solidFill>
            </a:ln>
          </p:spPr>
          <p:style>
            <a:lnRef idx="2">
              <a:schemeClr val="accent4"/>
            </a:lnRef>
            <a:fillRef idx="1">
              <a:schemeClr val="lt1"/>
            </a:fillRef>
            <a:effectRef idx="0">
              <a:schemeClr val="accent4"/>
            </a:effectRef>
            <a:fontRef idx="minor">
              <a:schemeClr val="dk1"/>
            </a:fontRef>
          </p:style>
          <p:txBody>
            <a:bodyPr rtlCol="0" anchor="ctr"/>
            <a:lstStyle/>
            <a:p>
              <a:pPr marL="216000"/>
              <a:r>
                <a:rPr lang="zh-CN" altLang="en-US" sz="2000" b="1" kern="100" dirty="0">
                  <a:latin typeface="微软雅黑" panose="020B0503020204020204" pitchFamily="34" charset="-122"/>
                  <a:ea typeface="微软雅黑" panose="020B0503020204020204" pitchFamily="34" charset="-122"/>
                  <a:cs typeface="Times New Roman" panose="02020603050405020304" pitchFamily="18" charset="0"/>
                </a:rPr>
                <a:t>享有劳动权利</a:t>
              </a:r>
              <a:endParaRPr lang="zh-CN" altLang="zh-CN" sz="1400" kern="100" dirty="0">
                <a:latin typeface="Arial" panose="020B0604020202020204" pitchFamily="34" charset="0"/>
                <a:ea typeface="微软雅黑" panose="020B0503020204020204" pitchFamily="34" charset="-122"/>
                <a:cs typeface="Arial" panose="020B0604020202020204" pitchFamily="34" charset="0"/>
              </a:endParaRPr>
            </a:p>
          </p:txBody>
        </p:sp>
        <p:sp>
          <p:nvSpPr>
            <p:cNvPr id="10" name="椭圆 9"/>
            <p:cNvSpPr/>
            <p:nvPr/>
          </p:nvSpPr>
          <p:spPr>
            <a:xfrm>
              <a:off x="5612777" y="971021"/>
              <a:ext cx="663125" cy="663125"/>
            </a:xfrm>
            <a:prstGeom prst="ellipse">
              <a:avLst/>
            </a:prstGeom>
            <a:solidFill>
              <a:schemeClr val="bg1"/>
            </a:solidFill>
            <a:ln w="19050">
              <a:solidFill>
                <a:srgbClr val="E93E3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solidFill>
                    <a:schemeClr val="tx1"/>
                  </a:solidFill>
                  <a:latin typeface="Arial" panose="020B0604020202020204" pitchFamily="34" charset="0"/>
                  <a:cs typeface="Arial" panose="020B0604020202020204" pitchFamily="34" charset="0"/>
                </a:rPr>
                <a:t>01</a:t>
              </a:r>
              <a:endParaRPr lang="zh-CN" altLang="en-US" sz="2000" b="1" dirty="0">
                <a:solidFill>
                  <a:schemeClr val="tx1"/>
                </a:solidFill>
                <a:latin typeface="Arial" panose="020B0604020202020204" pitchFamily="34" charset="0"/>
                <a:cs typeface="Arial" panose="020B0604020202020204" pitchFamily="34" charset="0"/>
              </a:endParaRPr>
            </a:p>
          </p:txBody>
        </p:sp>
      </p:grpSp>
      <p:grpSp>
        <p:nvGrpSpPr>
          <p:cNvPr id="4" name="组合 3"/>
          <p:cNvGrpSpPr/>
          <p:nvPr/>
        </p:nvGrpSpPr>
        <p:grpSpPr>
          <a:xfrm>
            <a:off x="5878559" y="2765875"/>
            <a:ext cx="4700529" cy="663125"/>
            <a:chOff x="5944340" y="2408121"/>
            <a:chExt cx="4700529" cy="663125"/>
          </a:xfrm>
        </p:grpSpPr>
        <p:sp>
          <p:nvSpPr>
            <p:cNvPr id="16" name="矩形: 圆角 15">
              <a:extLst>
                <a:ext uri="{FF2B5EF4-FFF2-40B4-BE49-F238E27FC236}">
                  <a16:creationId xmlns:a16="http://schemas.microsoft.com/office/drawing/2014/main" xmlns="" id="{46DF99EF-D972-474E-8B38-B9C442BBFD54}"/>
                </a:ext>
              </a:extLst>
            </p:cNvPr>
            <p:cNvSpPr/>
            <p:nvPr/>
          </p:nvSpPr>
          <p:spPr>
            <a:xfrm>
              <a:off x="6330044" y="2451602"/>
              <a:ext cx="4314825" cy="573265"/>
            </a:xfrm>
            <a:prstGeom prst="roundRect">
              <a:avLst/>
            </a:prstGeom>
            <a:solidFill>
              <a:srgbClr val="E93E34"/>
            </a:solidFill>
          </p:spPr>
          <p:style>
            <a:lnRef idx="2">
              <a:schemeClr val="accent4"/>
            </a:lnRef>
            <a:fillRef idx="1">
              <a:schemeClr val="lt1"/>
            </a:fillRef>
            <a:effectRef idx="0">
              <a:schemeClr val="accent4"/>
            </a:effectRef>
            <a:fontRef idx="minor">
              <a:schemeClr val="dk1"/>
            </a:fontRef>
          </p:style>
          <p:txBody>
            <a:bodyPr rtlCol="0" anchor="ctr"/>
            <a:lstStyle/>
            <a:p>
              <a:pPr marL="216000"/>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履行劳动义务</a:t>
              </a:r>
              <a:endParaRPr lang="zh-CN" altLang="zh-CN" sz="1400" kern="1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13" name="椭圆 12"/>
            <p:cNvSpPr/>
            <p:nvPr/>
          </p:nvSpPr>
          <p:spPr>
            <a:xfrm>
              <a:off x="5944340" y="2408121"/>
              <a:ext cx="663125" cy="663125"/>
            </a:xfrm>
            <a:prstGeom prst="ellipse">
              <a:avLst/>
            </a:prstGeom>
            <a:solidFill>
              <a:schemeClr val="bg1"/>
            </a:solidFill>
            <a:ln w="19050">
              <a:solidFill>
                <a:srgbClr val="E93E3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solidFill>
                    <a:schemeClr val="tx1"/>
                  </a:solidFill>
                  <a:latin typeface="Arial" panose="020B0604020202020204" pitchFamily="34" charset="0"/>
                  <a:cs typeface="Arial" panose="020B0604020202020204" pitchFamily="34" charset="0"/>
                </a:rPr>
                <a:t>02</a:t>
              </a:r>
              <a:endParaRPr lang="zh-CN" altLang="en-US" sz="1800" b="1" dirty="0">
                <a:solidFill>
                  <a:schemeClr val="tx1"/>
                </a:solidFill>
                <a:latin typeface="Arial" panose="020B0604020202020204" pitchFamily="34" charset="0"/>
                <a:cs typeface="Arial" panose="020B0604020202020204" pitchFamily="34" charset="0"/>
              </a:endParaRPr>
            </a:p>
          </p:txBody>
        </p:sp>
      </p:grpSp>
      <p:sp>
        <p:nvSpPr>
          <p:cNvPr id="27" name="TextBox 59"/>
          <p:cNvSpPr txBox="1">
            <a:spLocks noChangeArrowheads="1"/>
          </p:cNvSpPr>
          <p:nvPr/>
        </p:nvSpPr>
        <p:spPr bwMode="auto">
          <a:xfrm>
            <a:off x="1534550" y="4673365"/>
            <a:ext cx="3312368" cy="978729"/>
          </a:xfrm>
          <a:prstGeom prst="rect">
            <a:avLst/>
          </a:prstGeom>
          <a:noFill/>
          <a:ln>
            <a:noFill/>
          </a:ln>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defTabSz="914377">
              <a:lnSpc>
                <a:spcPct val="120000"/>
              </a:lnSpc>
              <a:defRPr/>
            </a:pPr>
            <a:r>
              <a:rPr lang="zh-CN" altLang="en-US" sz="4800" b="1" kern="0" dirty="0">
                <a:solidFill>
                  <a:schemeClr val="accent2"/>
                </a:solidFill>
                <a:latin typeface="微软雅黑" pitchFamily="34" charset="-122"/>
                <a:ea typeface="微软雅黑" pitchFamily="34" charset="-122"/>
              </a:rPr>
              <a:t>目录</a:t>
            </a:r>
            <a:r>
              <a:rPr lang="en-US" altLang="zh-CN" sz="4000" b="1" kern="0" dirty="0">
                <a:solidFill>
                  <a:schemeClr val="accent2"/>
                </a:solidFill>
                <a:latin typeface="微软雅黑" pitchFamily="34" charset="-122"/>
                <a:ea typeface="微软雅黑" pitchFamily="34" charset="-122"/>
              </a:rPr>
              <a:t> </a:t>
            </a:r>
            <a:r>
              <a:rPr lang="en-US" altLang="zh-CN" sz="2800" kern="0" dirty="0">
                <a:solidFill>
                  <a:schemeClr val="accent2"/>
                </a:solidFill>
                <a:latin typeface="微软雅黑" pitchFamily="34" charset="-122"/>
                <a:ea typeface="微软雅黑" pitchFamily="34" charset="-122"/>
              </a:rPr>
              <a:t>| Contents</a:t>
            </a:r>
            <a:endParaRPr lang="en-US" altLang="ko-KR" sz="2800" kern="0" dirty="0">
              <a:solidFill>
                <a:schemeClr val="accent2"/>
              </a:solidFill>
              <a:latin typeface="微软雅黑" pitchFamily="34" charset="-122"/>
              <a:ea typeface="微软雅黑" pitchFamily="34" charset="-122"/>
            </a:endParaRPr>
          </a:p>
        </p:txBody>
      </p:sp>
      <p:grpSp>
        <p:nvGrpSpPr>
          <p:cNvPr id="3" name="组合 2"/>
          <p:cNvGrpSpPr/>
          <p:nvPr/>
        </p:nvGrpSpPr>
        <p:grpSpPr>
          <a:xfrm>
            <a:off x="5920332" y="4172563"/>
            <a:ext cx="4702133" cy="663125"/>
            <a:chOff x="5730617" y="4897290"/>
            <a:chExt cx="4702133" cy="663125"/>
          </a:xfrm>
        </p:grpSpPr>
        <p:sp>
          <p:nvSpPr>
            <p:cNvPr id="17" name="矩形: 圆角 16">
              <a:extLst>
                <a:ext uri="{FF2B5EF4-FFF2-40B4-BE49-F238E27FC236}">
                  <a16:creationId xmlns:a16="http://schemas.microsoft.com/office/drawing/2014/main" xmlns="" id="{A121509D-B6BA-4E3F-A8EE-B3EAE8D1E2E9}"/>
                </a:ext>
              </a:extLst>
            </p:cNvPr>
            <p:cNvSpPr/>
            <p:nvPr/>
          </p:nvSpPr>
          <p:spPr>
            <a:xfrm>
              <a:off x="6117925" y="4987150"/>
              <a:ext cx="4314825" cy="573265"/>
            </a:xfrm>
            <a:prstGeom prst="roundRect">
              <a:avLst/>
            </a:prstGeom>
            <a:solidFill>
              <a:srgbClr val="E93E34"/>
            </a:solidFill>
          </p:spPr>
          <p:style>
            <a:lnRef idx="2">
              <a:schemeClr val="accent4"/>
            </a:lnRef>
            <a:fillRef idx="1">
              <a:schemeClr val="lt1"/>
            </a:fillRef>
            <a:effectRef idx="0">
              <a:schemeClr val="accent4"/>
            </a:effectRef>
            <a:fontRef idx="minor">
              <a:schemeClr val="dk1"/>
            </a:fontRef>
          </p:style>
          <p:txBody>
            <a:bodyPr rtlCol="0" anchor="ctr"/>
            <a:lstStyle/>
            <a:p>
              <a:pPr marL="216000"/>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维护劳动权益</a:t>
              </a:r>
              <a:endParaRPr lang="zh-CN" altLang="zh-CN" sz="1400" kern="1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33" name="椭圆 32">
              <a:extLst>
                <a:ext uri="{FF2B5EF4-FFF2-40B4-BE49-F238E27FC236}">
                  <a16:creationId xmlns:a16="http://schemas.microsoft.com/office/drawing/2014/main" xmlns="" id="{5106B76D-F745-4E5B-B8C4-BDB801B7DE55}"/>
                </a:ext>
              </a:extLst>
            </p:cNvPr>
            <p:cNvSpPr/>
            <p:nvPr/>
          </p:nvSpPr>
          <p:spPr>
            <a:xfrm>
              <a:off x="5730617" y="4897290"/>
              <a:ext cx="663125" cy="663125"/>
            </a:xfrm>
            <a:prstGeom prst="ellipse">
              <a:avLst/>
            </a:prstGeom>
            <a:solidFill>
              <a:schemeClr val="bg1"/>
            </a:solidFill>
            <a:ln w="19050">
              <a:solidFill>
                <a:srgbClr val="E93E3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solidFill>
                    <a:schemeClr val="tx1"/>
                  </a:solidFill>
                  <a:latin typeface="Arial" panose="020B0604020202020204" pitchFamily="34" charset="0"/>
                  <a:cs typeface="Arial" panose="020B0604020202020204" pitchFamily="34" charset="0"/>
                </a:rPr>
                <a:t>03</a:t>
              </a:r>
              <a:endParaRPr lang="zh-CN" altLang="en-US" sz="1800" b="1" dirty="0">
                <a:solidFill>
                  <a:schemeClr val="tx1"/>
                </a:solidFill>
                <a:latin typeface="Arial" panose="020B0604020202020204" pitchFamily="34" charset="0"/>
                <a:cs typeface="Arial" panose="020B0604020202020204" pitchFamily="34" charset="0"/>
              </a:endParaRPr>
            </a:p>
          </p:txBody>
        </p:sp>
      </p:grpSp>
      <p:pic>
        <p:nvPicPr>
          <p:cNvPr id="21" name="图片 20" descr="卡通人物&#10;&#10;描述已自动生成">
            <a:extLst>
              <a:ext uri="{FF2B5EF4-FFF2-40B4-BE49-F238E27FC236}">
                <a16:creationId xmlns:a16="http://schemas.microsoft.com/office/drawing/2014/main" xmlns="" id="{A3571D2D-AF85-4E82-8D1F-02921C6C0A9E}"/>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13837" r="14748" b="30974"/>
          <a:stretch/>
        </p:blipFill>
        <p:spPr>
          <a:xfrm>
            <a:off x="1534549" y="1347514"/>
            <a:ext cx="3312369" cy="3201544"/>
          </a:xfrm>
          <a:prstGeom prst="rect">
            <a:avLst/>
          </a:prstGeom>
        </p:spPr>
      </p:pic>
    </p:spTree>
    <p:extLst>
      <p:ext uri="{BB962C8B-B14F-4D97-AF65-F5344CB8AC3E}">
        <p14:creationId xmlns:p14="http://schemas.microsoft.com/office/powerpoint/2010/main" val="3071661533"/>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9"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31024" y="3773132"/>
            <a:ext cx="2918420" cy="27408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6"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737542" y="3795993"/>
            <a:ext cx="2585803" cy="258580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6" name="文本框 25"/>
          <p:cNvSpPr txBox="1"/>
          <p:nvPr/>
        </p:nvSpPr>
        <p:spPr>
          <a:xfrm>
            <a:off x="1351341" y="1280503"/>
            <a:ext cx="9358209" cy="2308324"/>
          </a:xfrm>
          <a:prstGeom prst="rect">
            <a:avLst/>
          </a:prstGeom>
          <a:noFill/>
        </p:spPr>
        <p:txBody>
          <a:bodyPr wrap="square" rtlCol="0">
            <a:spAutoFit/>
          </a:bodyPr>
          <a:lstStyle/>
          <a:p>
            <a:pPr indent="457200" algn="just">
              <a:lnSpc>
                <a:spcPct val="150000"/>
              </a:lnSpc>
              <a:spcAft>
                <a:spcPts val="800"/>
              </a:spcAft>
            </a:pPr>
            <a:r>
              <a:rPr lang="en-US" altLang="zh-CN" sz="2400" dirty="0">
                <a:latin typeface="微软雅黑" panose="020B0503020204020204" pitchFamily="34" charset="-122"/>
                <a:ea typeface="微软雅黑" panose="020B0503020204020204" pitchFamily="34" charset="-122"/>
              </a:rPr>
              <a:t>《</a:t>
            </a:r>
            <a:r>
              <a:rPr lang="zh-CN" altLang="en-US" sz="2400" dirty="0">
                <a:latin typeface="微软雅黑" panose="020B0503020204020204" pitchFamily="34" charset="-122"/>
                <a:ea typeface="微软雅黑" panose="020B0503020204020204" pitchFamily="34" charset="-122"/>
              </a:rPr>
              <a:t>中华人民共和国劳动法</a:t>
            </a:r>
            <a:r>
              <a:rPr lang="en-US" altLang="zh-CN" sz="2400" dirty="0" smtClean="0">
                <a:latin typeface="微软雅黑" panose="020B0503020204020204" pitchFamily="34" charset="-122"/>
                <a:ea typeface="微软雅黑" panose="020B0503020204020204" pitchFamily="34" charset="-122"/>
              </a:rPr>
              <a:t>》《</a:t>
            </a:r>
            <a:r>
              <a:rPr lang="zh-CN" altLang="en-US" sz="2400" dirty="0" smtClean="0">
                <a:latin typeface="微软雅黑" panose="020B0503020204020204" pitchFamily="34" charset="-122"/>
                <a:ea typeface="微软雅黑" panose="020B0503020204020204" pitchFamily="34" charset="-122"/>
              </a:rPr>
              <a:t>中华人民共和国</a:t>
            </a:r>
            <a:r>
              <a:rPr lang="zh-CN" altLang="en-US" sz="2400" dirty="0">
                <a:latin typeface="微软雅黑" panose="020B0503020204020204" pitchFamily="34" charset="-122"/>
                <a:ea typeface="微软雅黑" panose="020B0503020204020204" pitchFamily="34" charset="-122"/>
              </a:rPr>
              <a:t>劳动合同法</a:t>
            </a:r>
            <a:r>
              <a:rPr lang="en-US" altLang="zh-CN" sz="2400" dirty="0">
                <a:latin typeface="微软雅黑" panose="020B0503020204020204" pitchFamily="34" charset="-122"/>
                <a:ea typeface="微软雅黑" panose="020B0503020204020204" pitchFamily="34" charset="-122"/>
              </a:rPr>
              <a:t>》《</a:t>
            </a:r>
            <a:r>
              <a:rPr lang="zh-CN" altLang="en-US" sz="2400" dirty="0">
                <a:latin typeface="微软雅黑" panose="020B0503020204020204" pitchFamily="34" charset="-122"/>
                <a:ea typeface="微软雅黑" panose="020B0503020204020204" pitchFamily="34" charset="-122"/>
              </a:rPr>
              <a:t>中华人民共和国社会保险法</a:t>
            </a:r>
            <a:r>
              <a:rPr lang="en-US" altLang="zh-CN" sz="2400" dirty="0">
                <a:latin typeface="微软雅黑" panose="020B0503020204020204" pitchFamily="34" charset="-122"/>
                <a:ea typeface="微软雅黑" panose="020B0503020204020204" pitchFamily="34" charset="-122"/>
              </a:rPr>
              <a:t>》《</a:t>
            </a:r>
            <a:r>
              <a:rPr lang="zh-CN" altLang="en-US" sz="2400" dirty="0">
                <a:latin typeface="微软雅黑" panose="020B0503020204020204" pitchFamily="34" charset="-122"/>
                <a:ea typeface="微软雅黑" panose="020B0503020204020204" pitchFamily="34" charset="-122"/>
              </a:rPr>
              <a:t>中华人民共和国就业促进法</a:t>
            </a:r>
            <a:r>
              <a:rPr lang="en-US" altLang="zh-CN" sz="2400" dirty="0">
                <a:latin typeface="微软雅黑" panose="020B0503020204020204" pitchFamily="34" charset="-122"/>
                <a:ea typeface="微软雅黑" panose="020B0503020204020204" pitchFamily="34" charset="-122"/>
              </a:rPr>
              <a:t>》《</a:t>
            </a:r>
            <a:r>
              <a:rPr lang="zh-CN" altLang="en-US" sz="2400" dirty="0">
                <a:latin typeface="微软雅黑" panose="020B0503020204020204" pitchFamily="34" charset="-122"/>
                <a:ea typeface="微软雅黑" panose="020B0503020204020204" pitchFamily="34" charset="-122"/>
              </a:rPr>
              <a:t>中华人民共和国职业病防治法</a:t>
            </a:r>
            <a:r>
              <a:rPr lang="en-US" altLang="zh-CN" sz="2400" dirty="0">
                <a:latin typeface="微软雅黑" panose="020B0503020204020204" pitchFamily="34" charset="-122"/>
                <a:ea typeface="微软雅黑" panose="020B0503020204020204" pitchFamily="34" charset="-122"/>
              </a:rPr>
              <a:t>》《</a:t>
            </a:r>
            <a:r>
              <a:rPr lang="zh-CN" altLang="en-US" sz="2400" dirty="0">
                <a:latin typeface="微软雅黑" panose="020B0503020204020204" pitchFamily="34" charset="-122"/>
                <a:ea typeface="微软雅黑" panose="020B0503020204020204" pitchFamily="34" charset="-122"/>
              </a:rPr>
              <a:t>中华人民共和国安全生产法</a:t>
            </a:r>
            <a:r>
              <a:rPr lang="en-US" altLang="zh-CN" sz="2400" dirty="0">
                <a:latin typeface="微软雅黑" panose="020B0503020204020204" pitchFamily="34" charset="-122"/>
                <a:ea typeface="微软雅黑" panose="020B0503020204020204" pitchFamily="34" charset="-122"/>
              </a:rPr>
              <a:t>》</a:t>
            </a:r>
            <a:r>
              <a:rPr lang="zh-CN" altLang="en-US" sz="2400" dirty="0">
                <a:latin typeface="微软雅黑" panose="020B0503020204020204" pitchFamily="34" charset="-122"/>
                <a:ea typeface="微软雅黑" panose="020B0503020204020204" pitchFamily="34" charset="-122"/>
              </a:rPr>
              <a:t>等多部法律法规对劳动者的权利和义务都做了明确的规定。</a:t>
            </a:r>
            <a:endParaRPr lang="zh-CN" altLang="en-US" sz="2400" dirty="0">
              <a:latin typeface="微软雅黑" panose="020B0503020204020204" pitchFamily="34" charset="-122"/>
              <a:ea typeface="微软雅黑" panose="020B0503020204020204" pitchFamily="34" charset="-122"/>
            </a:endParaRPr>
          </a:p>
        </p:txBody>
      </p:sp>
      <p:sp>
        <p:nvSpPr>
          <p:cNvPr id="6" name="矩形 3"/>
          <p:cNvSpPr>
            <a:spLocks noChangeArrowheads="1"/>
          </p:cNvSpPr>
          <p:nvPr/>
        </p:nvSpPr>
        <p:spPr bwMode="auto">
          <a:xfrm>
            <a:off x="920343" y="465528"/>
            <a:ext cx="4020467" cy="5539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3000" b="1" dirty="0">
                <a:latin typeface="Arial" panose="020B0604020202020204" pitchFamily="34" charset="0"/>
                <a:cs typeface="Arial" panose="020B0604020202020204" pitchFamily="34" charset="0"/>
              </a:rPr>
              <a:t>一</a:t>
            </a:r>
            <a:r>
              <a:rPr lang="zh-CN" altLang="en-US" sz="3000" b="1" dirty="0">
                <a:latin typeface="Arial" panose="020B0604020202020204" pitchFamily="34" charset="0"/>
                <a:cs typeface="Arial" panose="020B0604020202020204" pitchFamily="34" charset="0"/>
              </a:rPr>
              <a:t>、享有劳动权利</a:t>
            </a:r>
            <a:endParaRPr lang="zh-CN" altLang="en-US" sz="3000" b="1" dirty="0">
              <a:latin typeface="Arial" panose="020B0604020202020204" pitchFamily="34" charset="0"/>
              <a:cs typeface="Arial" panose="020B0604020202020204" pitchFamily="34" charset="0"/>
            </a:endParaRPr>
          </a:p>
        </p:txBody>
      </p:sp>
      <p:pic>
        <p:nvPicPr>
          <p:cNvPr id="1027" name="Picture 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49315" y="3663776"/>
            <a:ext cx="2021524" cy="28256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253711" y="3718454"/>
            <a:ext cx="2966477" cy="28502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0" name="Picture 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9739874" y="3773132"/>
            <a:ext cx="1939352" cy="25858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84803344"/>
      </p:ext>
    </p:extLst>
  </p:cSld>
  <p:clrMapOvr>
    <a:masterClrMapping/>
  </p:clrMapOvr>
  <p:transition spd="med">
    <p:pull dir="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818619" y="2817523"/>
            <a:ext cx="3810000" cy="381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矩形: 圆角 43">
            <a:extLst>
              <a:ext uri="{FF2B5EF4-FFF2-40B4-BE49-F238E27FC236}">
                <a16:creationId xmlns:a16="http://schemas.microsoft.com/office/drawing/2014/main" xmlns="" id="{F02E160B-7A1B-4FB2-9A9A-000EED272518}"/>
              </a:ext>
            </a:extLst>
          </p:cNvPr>
          <p:cNvSpPr/>
          <p:nvPr/>
        </p:nvSpPr>
        <p:spPr>
          <a:xfrm>
            <a:off x="1087974" y="599932"/>
            <a:ext cx="3117881" cy="504056"/>
          </a:xfrm>
          <a:prstGeom prst="roundRect">
            <a:avLst/>
          </a:prstGeom>
          <a:solidFill>
            <a:srgbClr val="E93E3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latin typeface="微软雅黑" panose="020B0503020204020204" pitchFamily="34" charset="-122"/>
                <a:ea typeface="微软雅黑" panose="020B0503020204020204" pitchFamily="34" charset="-122"/>
              </a:rPr>
              <a:t>劳动法的立法目的</a:t>
            </a:r>
            <a:endParaRPr lang="zh-CN" altLang="en-US" sz="2400" b="1" dirty="0">
              <a:latin typeface="微软雅黑" panose="020B0503020204020204" pitchFamily="34" charset="-122"/>
              <a:ea typeface="微软雅黑" panose="020B0503020204020204" pitchFamily="34" charset="-122"/>
            </a:endParaRPr>
          </a:p>
        </p:txBody>
      </p:sp>
      <p:sp>
        <p:nvSpPr>
          <p:cNvPr id="3" name="TextBox 2"/>
          <p:cNvSpPr txBox="1"/>
          <p:nvPr/>
        </p:nvSpPr>
        <p:spPr>
          <a:xfrm>
            <a:off x="1903752" y="1764225"/>
            <a:ext cx="8109678" cy="1754326"/>
          </a:xfrm>
          <a:prstGeom prst="rect">
            <a:avLst/>
          </a:prstGeom>
          <a:noFill/>
        </p:spPr>
        <p:txBody>
          <a:bodyPr wrap="square" rtlCol="0">
            <a:spAutoFit/>
          </a:bodyPr>
          <a:lstStyle/>
          <a:p>
            <a:endParaRPr lang="en-US" altLang="zh-CN" sz="3600" dirty="0" smtClean="0"/>
          </a:p>
          <a:p>
            <a:pPr>
              <a:lnSpc>
                <a:spcPct val="150000"/>
              </a:lnSpc>
            </a:pPr>
            <a:r>
              <a:rPr lang="zh-CN" altLang="en-US" sz="2400" dirty="0">
                <a:latin typeface="微软雅黑" panose="020B0503020204020204" pitchFamily="34" charset="-122"/>
                <a:ea typeface="微软雅黑" panose="020B0503020204020204" pitchFamily="34" charset="-122"/>
              </a:rPr>
              <a:t>请同学们想一想，劳动关系的双方</a:t>
            </a:r>
            <a:r>
              <a:rPr lang="en-US" altLang="zh-CN" sz="2400" dirty="0">
                <a:latin typeface="微软雅黑" panose="020B0503020204020204" pitchFamily="34" charset="-122"/>
                <a:ea typeface="微软雅黑" panose="020B0503020204020204" pitchFamily="34" charset="-122"/>
              </a:rPr>
              <a:t>——</a:t>
            </a:r>
            <a:r>
              <a:rPr lang="zh-CN" altLang="en-US" sz="2400" dirty="0">
                <a:latin typeface="微软雅黑" panose="020B0503020204020204" pitchFamily="34" charset="-122"/>
                <a:ea typeface="微软雅黑" panose="020B0503020204020204" pitchFamily="34" charset="-122"/>
              </a:rPr>
              <a:t>用人单位和劳动者，谁是弱者呢？</a:t>
            </a:r>
          </a:p>
        </p:txBody>
      </p:sp>
    </p:spTree>
    <p:extLst>
      <p:ext uri="{BB962C8B-B14F-4D97-AF65-F5344CB8AC3E}">
        <p14:creationId xmlns:p14="http://schemas.microsoft.com/office/powerpoint/2010/main" val="252707786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7" descr="t01ba4d9d13303991a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19200" y="3657601"/>
            <a:ext cx="3962400" cy="2613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15" name="Picture 9" descr="t01fd410deb1e57e3a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1200" y="685800"/>
            <a:ext cx="4572000" cy="2697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16" name="Picture 13" descr="t01ea152582ba3e57a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05600" y="685800"/>
            <a:ext cx="4165600" cy="2668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17" name="Picture 15" descr="t0101037d683c647b6b"/>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689601" y="3810000"/>
            <a:ext cx="5194300" cy="228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2272981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圆角 43">
            <a:extLst>
              <a:ext uri="{FF2B5EF4-FFF2-40B4-BE49-F238E27FC236}">
                <a16:creationId xmlns:a16="http://schemas.microsoft.com/office/drawing/2014/main" xmlns="" id="{F02E160B-7A1B-4FB2-9A9A-000EED272518}"/>
              </a:ext>
            </a:extLst>
          </p:cNvPr>
          <p:cNvSpPr/>
          <p:nvPr/>
        </p:nvSpPr>
        <p:spPr>
          <a:xfrm>
            <a:off x="1087974" y="599932"/>
            <a:ext cx="3117881" cy="504056"/>
          </a:xfrm>
          <a:prstGeom prst="roundRect">
            <a:avLst/>
          </a:prstGeom>
          <a:solidFill>
            <a:srgbClr val="E93E3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latin typeface="微软雅黑" panose="020B0503020204020204" pitchFamily="34" charset="-122"/>
                <a:ea typeface="微软雅黑" panose="020B0503020204020204" pitchFamily="34" charset="-122"/>
              </a:rPr>
              <a:t>劳动法的立法目的</a:t>
            </a:r>
            <a:endParaRPr lang="zh-CN" altLang="en-US" sz="2400" b="1" dirty="0">
              <a:latin typeface="微软雅黑" panose="020B0503020204020204" pitchFamily="34" charset="-122"/>
              <a:ea typeface="微软雅黑" panose="020B0503020204020204" pitchFamily="34" charset="-122"/>
            </a:endParaRPr>
          </a:p>
        </p:txBody>
      </p:sp>
      <p:sp>
        <p:nvSpPr>
          <p:cNvPr id="3" name="TextBox 2"/>
          <p:cNvSpPr txBox="1"/>
          <p:nvPr/>
        </p:nvSpPr>
        <p:spPr>
          <a:xfrm>
            <a:off x="1618939" y="1494402"/>
            <a:ext cx="8484432" cy="3416320"/>
          </a:xfrm>
          <a:prstGeom prst="rect">
            <a:avLst/>
          </a:prstGeom>
          <a:noFill/>
        </p:spPr>
        <p:txBody>
          <a:bodyPr wrap="square" rtlCol="0">
            <a:spAutoFit/>
          </a:bodyPr>
          <a:lstStyle/>
          <a:p>
            <a:endParaRPr lang="en-US" altLang="zh-CN" sz="3600" dirty="0" smtClean="0"/>
          </a:p>
          <a:p>
            <a:pPr>
              <a:lnSpc>
                <a:spcPct val="150000"/>
              </a:lnSpc>
            </a:pPr>
            <a:r>
              <a:rPr lang="zh-CN" altLang="en-US" sz="2400" dirty="0">
                <a:latin typeface="微软雅黑" panose="020B0503020204020204" pitchFamily="34" charset="-122"/>
                <a:ea typeface="微软雅黑" panose="020B0503020204020204" pitchFamily="34" charset="-122"/>
              </a:rPr>
              <a:t>为了保护劳动者的合法权益，调整劳动关系，建立和维护适应社会主义市场经济的劳动制度，促进经济发展和社会进步，根据宪法，制定本法。</a:t>
            </a:r>
          </a:p>
          <a:p>
            <a:pPr>
              <a:lnSpc>
                <a:spcPct val="150000"/>
              </a:lnSpc>
            </a:pPr>
            <a:r>
              <a:rPr lang="zh-CN" altLang="en-US" sz="2400" dirty="0">
                <a:latin typeface="微软雅黑" panose="020B0503020204020204" pitchFamily="34" charset="-122"/>
                <a:ea typeface="微软雅黑" panose="020B0503020204020204" pitchFamily="34" charset="-122"/>
              </a:rPr>
              <a:t>           </a:t>
            </a:r>
            <a:r>
              <a:rPr lang="zh-CN" altLang="en-US" sz="2400" dirty="0" smtClean="0">
                <a:latin typeface="微软雅黑" panose="020B0503020204020204" pitchFamily="34" charset="-122"/>
                <a:ea typeface="微软雅黑" panose="020B0503020204020204" pitchFamily="34" charset="-122"/>
              </a:rPr>
              <a:t>           </a:t>
            </a:r>
            <a:r>
              <a:rPr lang="en-US" altLang="zh-CN" sz="2400" dirty="0" smtClean="0">
                <a:latin typeface="微软雅黑" panose="020B0503020204020204" pitchFamily="34" charset="-122"/>
                <a:ea typeface="微软雅黑" panose="020B0503020204020204" pitchFamily="34" charset="-122"/>
              </a:rPr>
              <a:t>——《</a:t>
            </a:r>
            <a:r>
              <a:rPr lang="zh-CN" altLang="en-US" sz="2400" dirty="0">
                <a:latin typeface="微软雅黑" panose="020B0503020204020204" pitchFamily="34" charset="-122"/>
                <a:ea typeface="微软雅黑" panose="020B0503020204020204" pitchFamily="34" charset="-122"/>
              </a:rPr>
              <a:t>中华人民共和国劳动法</a:t>
            </a:r>
            <a:r>
              <a:rPr lang="en-US" altLang="zh-CN" sz="2400" dirty="0" smtClean="0">
                <a:latin typeface="微软雅黑" panose="020B0503020204020204" pitchFamily="34" charset="-122"/>
                <a:ea typeface="微软雅黑" panose="020B0503020204020204" pitchFamily="34" charset="-122"/>
              </a:rPr>
              <a:t>》</a:t>
            </a:r>
            <a:r>
              <a:rPr lang="zh-CN" altLang="en-US" sz="2400" dirty="0">
                <a:latin typeface="微软雅黑" panose="020B0503020204020204" pitchFamily="34" charset="-122"/>
                <a:ea typeface="微软雅黑" panose="020B0503020204020204" pitchFamily="34" charset="-122"/>
              </a:rPr>
              <a:t>第</a:t>
            </a:r>
            <a:r>
              <a:rPr lang="en-US" altLang="zh-CN" sz="2400" dirty="0">
                <a:latin typeface="微软雅黑" panose="020B0503020204020204" pitchFamily="34" charset="-122"/>
                <a:ea typeface="微软雅黑" panose="020B0503020204020204" pitchFamily="34" charset="-122"/>
              </a:rPr>
              <a:t>1</a:t>
            </a:r>
            <a:r>
              <a:rPr lang="zh-CN" altLang="en-US" sz="2400" dirty="0">
                <a:latin typeface="微软雅黑" panose="020B0503020204020204" pitchFamily="34" charset="-122"/>
                <a:ea typeface="微软雅黑" panose="020B0503020204020204" pitchFamily="34" charset="-122"/>
              </a:rPr>
              <a:t>条</a:t>
            </a:r>
            <a:endParaRPr lang="en-US" altLang="zh-CN" sz="2400" dirty="0">
              <a:latin typeface="微软雅黑" panose="020B0503020204020204" pitchFamily="34" charset="-122"/>
              <a:ea typeface="微软雅黑" panose="020B0503020204020204" pitchFamily="34" charset="-122"/>
            </a:endParaRPr>
          </a:p>
          <a:p>
            <a:pPr>
              <a:lnSpc>
                <a:spcPct val="150000"/>
              </a:lnSpc>
            </a:pPr>
            <a:r>
              <a:rPr lang="en-US" altLang="zh-CN" sz="2400" dirty="0">
                <a:latin typeface="微软雅黑" panose="020B0503020204020204" pitchFamily="34" charset="-122"/>
                <a:ea typeface="微软雅黑" panose="020B0503020204020204" pitchFamily="34" charset="-122"/>
              </a:rPr>
              <a:t>                               </a:t>
            </a:r>
            <a:endParaRPr lang="zh-CN" altLang="en-US" sz="2400" dirty="0">
              <a:latin typeface="微软雅黑" panose="020B0503020204020204" pitchFamily="34" charset="-122"/>
              <a:ea typeface="微软雅黑" panose="020B0503020204020204" pitchFamily="34" charset="-122"/>
            </a:endParaRP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464259" y="4152664"/>
            <a:ext cx="1847850" cy="2133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9475595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438415" y="4336166"/>
            <a:ext cx="2212975" cy="21637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719529" y="178709"/>
            <a:ext cx="9668653" cy="6186309"/>
          </a:xfrm>
          <a:prstGeom prst="rect">
            <a:avLst/>
          </a:prstGeom>
          <a:noFill/>
        </p:spPr>
        <p:txBody>
          <a:bodyPr wrap="square" rtlCol="0">
            <a:spAutoFit/>
          </a:bodyPr>
          <a:lstStyle/>
          <a:p>
            <a:endParaRPr lang="en-US" altLang="zh-CN" sz="3600" dirty="0" smtClean="0"/>
          </a:p>
          <a:p>
            <a:pPr>
              <a:lnSpc>
                <a:spcPct val="150000"/>
              </a:lnSpc>
            </a:pPr>
            <a:r>
              <a:rPr lang="zh-CN" altLang="en-US" sz="2400" b="1" dirty="0">
                <a:latin typeface="微软雅黑" panose="020B0503020204020204" pitchFamily="34" charset="-122"/>
                <a:ea typeface="微软雅黑" panose="020B0503020204020204" pitchFamily="34" charset="-122"/>
              </a:rPr>
              <a:t>劳动法的调整对象：劳动</a:t>
            </a:r>
            <a:r>
              <a:rPr lang="zh-CN" altLang="en-US" sz="2400" b="1" dirty="0" smtClean="0">
                <a:latin typeface="微软雅黑" panose="020B0503020204020204" pitchFamily="34" charset="-122"/>
                <a:ea typeface="微软雅黑" panose="020B0503020204020204" pitchFamily="34" charset="-122"/>
              </a:rPr>
              <a:t>关系</a:t>
            </a:r>
            <a:endParaRPr lang="en-US" altLang="zh-CN" sz="2400" b="1" dirty="0" smtClean="0">
              <a:latin typeface="微软雅黑" panose="020B0503020204020204" pitchFamily="34" charset="-122"/>
              <a:ea typeface="微软雅黑" panose="020B0503020204020204" pitchFamily="34" charset="-122"/>
            </a:endParaRPr>
          </a:p>
          <a:p>
            <a:pPr>
              <a:lnSpc>
                <a:spcPct val="150000"/>
              </a:lnSpc>
            </a:pPr>
            <a:r>
              <a:rPr lang="zh-CN" altLang="en-US" sz="2400" dirty="0">
                <a:latin typeface="微软雅黑" panose="020B0503020204020204" pitchFamily="34" charset="-122"/>
                <a:ea typeface="微软雅黑" panose="020B0503020204020204" pitchFamily="34" charset="-122"/>
              </a:rPr>
              <a:t>劳动关系是指劳动者与用人单位在实现劳动过程中发生的社会关系</a:t>
            </a:r>
            <a:r>
              <a:rPr lang="zh-CN" altLang="en-US" sz="2400" dirty="0" smtClean="0">
                <a:latin typeface="微软雅黑" panose="020B0503020204020204" pitchFamily="34" charset="-122"/>
                <a:ea typeface="微软雅黑" panose="020B0503020204020204" pitchFamily="34" charset="-122"/>
              </a:rPr>
              <a:t>。</a:t>
            </a:r>
            <a:endParaRPr lang="en-US" altLang="zh-CN" sz="2400" dirty="0" smtClean="0">
              <a:latin typeface="微软雅黑" panose="020B0503020204020204" pitchFamily="34" charset="-122"/>
              <a:ea typeface="微软雅黑" panose="020B0503020204020204" pitchFamily="34" charset="-122"/>
            </a:endParaRPr>
          </a:p>
          <a:p>
            <a:pPr>
              <a:lnSpc>
                <a:spcPct val="150000"/>
              </a:lnSpc>
            </a:pPr>
            <a:endParaRPr lang="en-US" altLang="zh-CN" sz="2400" dirty="0">
              <a:latin typeface="微软雅黑" panose="020B0503020204020204" pitchFamily="34" charset="-122"/>
              <a:ea typeface="微软雅黑" panose="020B0503020204020204" pitchFamily="34" charset="-122"/>
            </a:endParaRPr>
          </a:p>
          <a:p>
            <a:pPr>
              <a:lnSpc>
                <a:spcPct val="150000"/>
              </a:lnSpc>
            </a:pPr>
            <a:r>
              <a:rPr lang="zh-CN" altLang="en-US" sz="2400" b="1" dirty="0">
                <a:latin typeface="微软雅黑" panose="020B0503020204020204" pitchFamily="34" charset="-122"/>
                <a:ea typeface="微软雅黑" panose="020B0503020204020204" pitchFamily="34" charset="-122"/>
              </a:rPr>
              <a:t>一般步骤：</a:t>
            </a:r>
          </a:p>
          <a:p>
            <a:pPr>
              <a:lnSpc>
                <a:spcPct val="150000"/>
              </a:lnSpc>
            </a:pPr>
            <a:r>
              <a:rPr lang="zh-CN" altLang="en-US" sz="2400" dirty="0">
                <a:latin typeface="微软雅黑" panose="020B0503020204020204" pitchFamily="34" charset="-122"/>
                <a:ea typeface="微软雅黑" panose="020B0503020204020204" pitchFamily="34" charset="-122"/>
              </a:rPr>
              <a:t>  签订劳动合同 </a:t>
            </a:r>
            <a:r>
              <a:rPr lang="en-US" altLang="zh-CN" sz="2400" dirty="0">
                <a:latin typeface="微软雅黑" panose="020B0503020204020204" pitchFamily="34" charset="-122"/>
                <a:ea typeface="微软雅黑" panose="020B0503020204020204" pitchFamily="34" charset="-122"/>
              </a:rPr>
              <a:t>----- </a:t>
            </a:r>
            <a:r>
              <a:rPr lang="zh-CN" altLang="en-US" sz="2400" dirty="0">
                <a:latin typeface="微软雅黑" panose="020B0503020204020204" pitchFamily="34" charset="-122"/>
                <a:ea typeface="微软雅黑" panose="020B0503020204020204" pitchFamily="34" charset="-122"/>
              </a:rPr>
              <a:t>劳动关系成立</a:t>
            </a:r>
            <a:r>
              <a:rPr lang="en-US" altLang="zh-CN" sz="2400" dirty="0">
                <a:latin typeface="微软雅黑" panose="020B0503020204020204" pitchFamily="34" charset="-122"/>
                <a:ea typeface="微软雅黑" panose="020B0503020204020204" pitchFamily="34" charset="-122"/>
              </a:rPr>
              <a:t>----- </a:t>
            </a:r>
            <a:r>
              <a:rPr lang="zh-CN" altLang="en-US" sz="2400" dirty="0" smtClean="0">
                <a:latin typeface="微软雅黑" panose="020B0503020204020204" pitchFamily="34" charset="-122"/>
                <a:ea typeface="微软雅黑" panose="020B0503020204020204" pitchFamily="34" charset="-122"/>
              </a:rPr>
              <a:t>受</a:t>
            </a:r>
            <a:r>
              <a:rPr lang="en-US" altLang="zh-CN" sz="2400" dirty="0" smtClean="0">
                <a:latin typeface="微软雅黑" panose="020B0503020204020204" pitchFamily="34" charset="-122"/>
                <a:ea typeface="微软雅黑" panose="020B0503020204020204" pitchFamily="34" charset="-122"/>
              </a:rPr>
              <a:t>《</a:t>
            </a:r>
            <a:r>
              <a:rPr lang="zh-CN" altLang="en-US" sz="2400" dirty="0">
                <a:latin typeface="微软雅黑" panose="020B0503020204020204" pitchFamily="34" charset="-122"/>
                <a:ea typeface="微软雅黑" panose="020B0503020204020204" pitchFamily="34" charset="-122"/>
              </a:rPr>
              <a:t>劳动法</a:t>
            </a:r>
            <a:r>
              <a:rPr lang="en-US" altLang="zh-CN" sz="2400" dirty="0">
                <a:latin typeface="微软雅黑" panose="020B0503020204020204" pitchFamily="34" charset="-122"/>
                <a:ea typeface="微软雅黑" panose="020B0503020204020204" pitchFamily="34" charset="-122"/>
              </a:rPr>
              <a:t>》</a:t>
            </a:r>
            <a:r>
              <a:rPr lang="zh-CN" altLang="en-US" sz="2400" dirty="0">
                <a:latin typeface="微软雅黑" panose="020B0503020204020204" pitchFamily="34" charset="-122"/>
                <a:ea typeface="微软雅黑" panose="020B0503020204020204" pitchFamily="34" charset="-122"/>
              </a:rPr>
              <a:t>保护 </a:t>
            </a:r>
            <a:endParaRPr lang="en-US" altLang="zh-CN" sz="2400" dirty="0" smtClean="0">
              <a:latin typeface="微软雅黑" panose="020B0503020204020204" pitchFamily="34" charset="-122"/>
              <a:ea typeface="微软雅黑" panose="020B0503020204020204" pitchFamily="34" charset="-122"/>
            </a:endParaRPr>
          </a:p>
          <a:p>
            <a:pPr>
              <a:lnSpc>
                <a:spcPct val="150000"/>
              </a:lnSpc>
            </a:pPr>
            <a:endParaRPr lang="en-US" altLang="zh-CN" sz="2400" dirty="0">
              <a:latin typeface="微软雅黑" panose="020B0503020204020204" pitchFamily="34" charset="-122"/>
              <a:ea typeface="微软雅黑" panose="020B0503020204020204" pitchFamily="34" charset="-122"/>
            </a:endParaRPr>
          </a:p>
          <a:p>
            <a:pPr>
              <a:lnSpc>
                <a:spcPct val="150000"/>
              </a:lnSpc>
            </a:pPr>
            <a:r>
              <a:rPr lang="zh-CN" altLang="en-US" sz="2400" dirty="0">
                <a:latin typeface="微软雅黑" panose="020B0503020204020204" pitchFamily="34" charset="-122"/>
                <a:ea typeface="微软雅黑" panose="020B0503020204020204" pitchFamily="34" charset="-122"/>
              </a:rPr>
              <a:t>但是，还有一些情况下劳动者未和用人单位签订劳动合同，那么，他们之间是否存在劳动关系，劳动者是否能用</a:t>
            </a:r>
            <a:r>
              <a:rPr lang="en-US" altLang="zh-CN" sz="2400" dirty="0">
                <a:latin typeface="微软雅黑" panose="020B0503020204020204" pitchFamily="34" charset="-122"/>
                <a:ea typeface="微软雅黑" panose="020B0503020204020204" pitchFamily="34" charset="-122"/>
              </a:rPr>
              <a:t>《</a:t>
            </a:r>
            <a:r>
              <a:rPr lang="zh-CN" altLang="en-US" sz="2400" dirty="0">
                <a:latin typeface="微软雅黑" panose="020B0503020204020204" pitchFamily="34" charset="-122"/>
                <a:ea typeface="微软雅黑" panose="020B0503020204020204" pitchFamily="34" charset="-122"/>
              </a:rPr>
              <a:t>劳动法</a:t>
            </a:r>
            <a:r>
              <a:rPr lang="en-US" altLang="zh-CN" sz="2400" dirty="0">
                <a:latin typeface="微软雅黑" panose="020B0503020204020204" pitchFamily="34" charset="-122"/>
                <a:ea typeface="微软雅黑" panose="020B0503020204020204" pitchFamily="34" charset="-122"/>
              </a:rPr>
              <a:t>》</a:t>
            </a:r>
            <a:r>
              <a:rPr lang="zh-CN" altLang="en-US" sz="2400" dirty="0">
                <a:latin typeface="微软雅黑" panose="020B0503020204020204" pitchFamily="34" charset="-122"/>
                <a:ea typeface="微软雅黑" panose="020B0503020204020204" pitchFamily="34" charset="-122"/>
              </a:rPr>
              <a:t>保护自身权益？ </a:t>
            </a:r>
          </a:p>
          <a:p>
            <a:pPr>
              <a:lnSpc>
                <a:spcPct val="150000"/>
              </a:lnSpc>
            </a:pPr>
            <a:endParaRPr lang="zh-CN" altLang="en-US" sz="2400" dirty="0">
              <a:latin typeface="微软雅黑" panose="020B0503020204020204" pitchFamily="34" charset="-122"/>
              <a:ea typeface="微软雅黑" panose="020B0503020204020204" pitchFamily="34" charset="-122"/>
            </a:endParaRPr>
          </a:p>
          <a:p>
            <a:pPr>
              <a:lnSpc>
                <a:spcPct val="150000"/>
              </a:lnSpc>
            </a:pPr>
            <a:endParaRPr lang="zh-CN" altLang="en-US" sz="2400"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041472480"/>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PRESENTER" val="1cfe325ac88af4cb1e315171a86c19382325f4f"/>
</p:tagLst>
</file>

<file path=ppt/theme/theme1.xml><?xml version="1.0" encoding="utf-8"?>
<a:theme xmlns:a="http://schemas.openxmlformats.org/drawingml/2006/main" name="Office 主题">
  <a:themeElements>
    <a:clrScheme name="自定义 22">
      <a:dk1>
        <a:srgbClr val="1F1F1F"/>
      </a:dk1>
      <a:lt1>
        <a:srgbClr val="FFFFFF"/>
      </a:lt1>
      <a:dk2>
        <a:srgbClr val="7F7F7F"/>
      </a:dk2>
      <a:lt2>
        <a:srgbClr val="D8D8D8"/>
      </a:lt2>
      <a:accent1>
        <a:srgbClr val="AD1818"/>
      </a:accent1>
      <a:accent2>
        <a:srgbClr val="6C6C6C"/>
      </a:accent2>
      <a:accent3>
        <a:srgbClr val="589AD6"/>
      </a:accent3>
      <a:accent4>
        <a:srgbClr val="EA6E22"/>
      </a:accent4>
      <a:accent5>
        <a:srgbClr val="7F7F7F"/>
      </a:accent5>
      <a:accent6>
        <a:srgbClr val="B75011"/>
      </a:accent6>
      <a:hlink>
        <a:srgbClr val="AD1818"/>
      </a:hlink>
      <a:folHlink>
        <a:srgbClr val="7F6000"/>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6676</TotalTime>
  <Words>2058</Words>
  <Application>Microsoft Office PowerPoint</Application>
  <PresentationFormat>自定义</PresentationFormat>
  <Paragraphs>190</Paragraphs>
  <Slides>35</Slides>
  <Notes>7</Notes>
  <HiddenSlides>0</HiddenSlides>
  <MMClips>0</MMClips>
  <ScaleCrop>false</ScaleCrop>
  <HeadingPairs>
    <vt:vector size="4" baseType="variant">
      <vt:variant>
        <vt:lpstr>主题</vt:lpstr>
      </vt:variant>
      <vt:variant>
        <vt:i4>1</vt:i4>
      </vt:variant>
      <vt:variant>
        <vt:lpstr>幻灯片标题</vt:lpstr>
      </vt:variant>
      <vt:variant>
        <vt:i4>35</vt:i4>
      </vt:variant>
    </vt:vector>
  </HeadingPairs>
  <TitlesOfParts>
    <vt:vector size="36"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如何认定劳动关系的存在？</vt:lpstr>
      <vt:lpstr>事实劳动关系成立的条件</vt:lpstr>
      <vt:lpstr>没签劳动合同，如何证明劳动关系？</vt:lpstr>
      <vt:lpstr>案例分析</vt:lpstr>
      <vt:lpstr>PowerPoint 演示文稿</vt:lpstr>
      <vt:lpstr>PowerPoint 演示文稿</vt:lpstr>
      <vt:lpstr>PowerPoint 演示文稿</vt:lpstr>
      <vt:lpstr>基本权利</vt:lpstr>
      <vt:lpstr>《就业促进法》</vt:lpstr>
      <vt:lpstr>《就业促进法》</vt:lpstr>
      <vt:lpstr>劳动报酬权</vt:lpstr>
      <vt:lpstr>休息休假权</vt:lpstr>
      <vt:lpstr>案例</vt:lpstr>
      <vt:lpstr>案例评析</vt:lpstr>
      <vt:lpstr>获得劳动保护权 </vt:lpstr>
      <vt:lpstr>接受职业培训的权利 </vt:lpstr>
      <vt:lpstr>法律规定的其他劳动权利  </vt:lpstr>
      <vt:lpstr>PowerPoint 演示文稿</vt:lpstr>
      <vt:lpstr>PowerPoint 演示文稿</vt:lpstr>
      <vt:lpstr>PowerPoint 演示文稿</vt:lpstr>
      <vt:lpstr>PowerPoint 演示文稿</vt:lpstr>
      <vt:lpstr>PowerPoint 演示文稿</vt:lpstr>
      <vt:lpstr>PowerPoint 演示文稿</vt:lpstr>
      <vt:lpstr>  提请劳动争议处理权</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cp:lastModifiedBy>WIN</cp:lastModifiedBy>
  <cp:revision>20</cp:revision>
  <dcterms:created xsi:type="dcterms:W3CDTF">2014-10-29T09:18:14Z</dcterms:created>
  <dcterms:modified xsi:type="dcterms:W3CDTF">2023-10-15T13:43:56Z</dcterms:modified>
</cp:coreProperties>
</file>